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297" r:id="rId3"/>
    <p:sldId id="295" r:id="rId4"/>
    <p:sldId id="311" r:id="rId5"/>
    <p:sldId id="286" r:id="rId6"/>
    <p:sldId id="278" r:id="rId7"/>
    <p:sldId id="290" r:id="rId8"/>
    <p:sldId id="298" r:id="rId9"/>
    <p:sldId id="299" r:id="rId10"/>
    <p:sldId id="312" r:id="rId11"/>
    <p:sldId id="301" r:id="rId12"/>
    <p:sldId id="276" r:id="rId13"/>
    <p:sldId id="313" r:id="rId14"/>
    <p:sldId id="314" r:id="rId15"/>
    <p:sldId id="305" r:id="rId16"/>
    <p:sldId id="302" r:id="rId17"/>
    <p:sldId id="303" r:id="rId18"/>
    <p:sldId id="310" r:id="rId19"/>
    <p:sldId id="306" r:id="rId20"/>
    <p:sldId id="307" r:id="rId21"/>
    <p:sldId id="294" r:id="rId22"/>
    <p:sldId id="304" r:id="rId23"/>
    <p:sldId id="274" r:id="rId24"/>
    <p:sldId id="309" r:id="rId25"/>
    <p:sldId id="308" r:id="rId26"/>
    <p:sldId id="285" r:id="rId27"/>
  </p:sldIdLst>
  <p:sldSz cx="12192000" cy="6858000"/>
  <p:notesSz cx="6858000" cy="9144000"/>
  <p:embeddedFontLst>
    <p:embeddedFont>
      <p:font typeface="Avenir Next LT Pro" panose="020B0504020202020204" pitchFamily="34" charset="0"/>
      <p:regular r:id="rId30"/>
      <p:bold r:id="rId31"/>
      <p:italic r:id="rId32"/>
      <p:boldItalic r:id="rId33"/>
    </p:embeddedFont>
    <p:embeddedFont>
      <p:font typeface="B Titr" panose="00000700000000000000" pitchFamily="2" charset="-78"/>
      <p:bold r:id="rId34"/>
    </p:embeddedFont>
    <p:embeddedFont>
      <p:font typeface="Calibri" panose="020F0502020204030204" pitchFamily="34" charset="0"/>
      <p:regular r:id="rId35"/>
      <p:bold r:id="rId36"/>
    </p:embeddedFont>
    <p:embeddedFont>
      <p:font typeface="Constantia" panose="02030602050306030303" pitchFamily="18" charset="0"/>
      <p:regular r:id="rId37"/>
      <p:bold r:id="rId38"/>
      <p:italic r:id="rId39"/>
      <p:boldItalic r:id="rId40"/>
    </p:embeddedFont>
    <p:embeddedFont>
      <p:font typeface="Gill Sans MT" panose="020B0502020104020203" pitchFamily="34" charset="0"/>
      <p:regular r:id="rId41"/>
      <p:bold r:id="rId42"/>
      <p:italic r:id="rId43"/>
      <p:boldItalic r:id="rId44"/>
    </p:embeddedFont>
    <p:embeddedFont>
      <p:font typeface="IranNastaliq" panose="02020505000000020003" pitchFamily="18" charset="0"/>
      <p:regular r:id="rId45"/>
    </p:embeddedFont>
    <p:embeddedFont>
      <p:font typeface="Shabnam" panose="020B0604020202020204" charset="-78"/>
      <p:regular r:id="rId46"/>
      <p:bold r:id="rId47"/>
    </p:embeddedFont>
    <p:embeddedFont>
      <p:font typeface="Vazir" panose="020B0604020202020204" charset="-78"/>
      <p:regular r:id="rId48"/>
      <p:bold r:id="rId49"/>
    </p:embeddedFont>
    <p:embeddedFont>
      <p:font typeface="Wingdings 2" panose="05020102010507070707" pitchFamily="18" charset="2"/>
      <p:regular r:id="rId50"/>
    </p:embeddedFont>
    <p:embeddedFont>
      <p:font typeface="Wingdings 3" panose="05040102010807070707" pitchFamily="18" charset="2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EFCC"/>
    <a:srgbClr val="52F1D2"/>
    <a:srgbClr val="000000"/>
    <a:srgbClr val="152A81"/>
    <a:srgbClr val="3055BE"/>
    <a:srgbClr val="12236C"/>
    <a:srgbClr val="0E1C56"/>
    <a:srgbClr val="2847A0"/>
    <a:srgbClr val="4166CF"/>
    <a:srgbClr val="5F7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5033" autoAdjust="0"/>
  </p:normalViewPr>
  <p:slideViewPr>
    <p:cSldViewPr snapToGrid="0">
      <p:cViewPr varScale="1">
        <p:scale>
          <a:sx n="105" d="100"/>
          <a:sy n="105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67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4A1CB-5452-AC70-7D60-1A44C62C5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6B759-0F79-F999-E975-D9DBEDB8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E520-E069-0742-BD97-ED28BB08EC53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7C7E-774B-6207-364F-BAC51DF08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CE22-8537-7305-26E3-E0E0AF83D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64BE-1CD1-1943-8CAA-B6D417321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0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5F30-A497-F84E-BC49-B57AB2B760AA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3E5B-4BED-B24C-9674-6B6454D04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81A011A5-CF31-A41B-95B6-46DAFD46D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2eb61d9d_0_0:notes">
            <a:extLst>
              <a:ext uri="{FF2B5EF4-FFF2-40B4-BE49-F238E27FC236}">
                <a16:creationId xmlns:a16="http://schemas.microsoft.com/office/drawing/2014/main" id="{84DE3840-D796-8111-217B-A2E5358AB5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2eb61d9d_0_0:notes">
            <a:extLst>
              <a:ext uri="{FF2B5EF4-FFF2-40B4-BE49-F238E27FC236}">
                <a16:creationId xmlns:a16="http://schemas.microsoft.com/office/drawing/2014/main" id="{88C0811D-E7A6-791C-93A2-E217C4AF58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847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442eb61d9d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442eb61d9d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9C836F18-2F95-88BB-9CA7-4058DDC2C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2eb61d9d_0_0:notes">
            <a:extLst>
              <a:ext uri="{FF2B5EF4-FFF2-40B4-BE49-F238E27FC236}">
                <a16:creationId xmlns:a16="http://schemas.microsoft.com/office/drawing/2014/main" id="{5B271AD1-4AD4-ADC3-EF44-D6AF849647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2eb61d9d_0_0:notes">
            <a:extLst>
              <a:ext uri="{FF2B5EF4-FFF2-40B4-BE49-F238E27FC236}">
                <a16:creationId xmlns:a16="http://schemas.microsoft.com/office/drawing/2014/main" id="{1E067D3D-2316-7E1E-C4C9-C1B05C88BD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9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>
          <a:extLst>
            <a:ext uri="{FF2B5EF4-FFF2-40B4-BE49-F238E27FC236}">
              <a16:creationId xmlns:a16="http://schemas.microsoft.com/office/drawing/2014/main" id="{A11D43C1-AA24-2D26-8B27-847B9FAC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42eb61d9d_0_692:notes">
            <a:extLst>
              <a:ext uri="{FF2B5EF4-FFF2-40B4-BE49-F238E27FC236}">
                <a16:creationId xmlns:a16="http://schemas.microsoft.com/office/drawing/2014/main" id="{DD04C50C-0B49-3A99-9D4B-2B071F5E58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42eb61d9d_0_692:notes">
            <a:extLst>
              <a:ext uri="{FF2B5EF4-FFF2-40B4-BE49-F238E27FC236}">
                <a16:creationId xmlns:a16="http://schemas.microsoft.com/office/drawing/2014/main" id="{B3448C15-4420-A3F2-3A41-4CF191B6F9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84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16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1204A857-4E0B-8742-BDA9-C28097229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2eb61d9d_0_0:notes">
            <a:extLst>
              <a:ext uri="{FF2B5EF4-FFF2-40B4-BE49-F238E27FC236}">
                <a16:creationId xmlns:a16="http://schemas.microsoft.com/office/drawing/2014/main" id="{A54EF1AA-8B09-847C-3D15-2FD7F87E7E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2eb61d9d_0_0:notes">
            <a:extLst>
              <a:ext uri="{FF2B5EF4-FFF2-40B4-BE49-F238E27FC236}">
                <a16:creationId xmlns:a16="http://schemas.microsoft.com/office/drawing/2014/main" id="{6E194D87-483D-6741-40F8-A774C76D70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261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>
          <a:extLst>
            <a:ext uri="{FF2B5EF4-FFF2-40B4-BE49-F238E27FC236}">
              <a16:creationId xmlns:a16="http://schemas.microsoft.com/office/drawing/2014/main" id="{014F9050-E9E3-DBAA-EAC6-44FC0965B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42eb61d9d_0_619:notes">
            <a:extLst>
              <a:ext uri="{FF2B5EF4-FFF2-40B4-BE49-F238E27FC236}">
                <a16:creationId xmlns:a16="http://schemas.microsoft.com/office/drawing/2014/main" id="{4745B4B2-48B1-0118-A296-E8D6CEC3F2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42eb61d9d_0_619:notes">
            <a:extLst>
              <a:ext uri="{FF2B5EF4-FFF2-40B4-BE49-F238E27FC236}">
                <a16:creationId xmlns:a16="http://schemas.microsoft.com/office/drawing/2014/main" id="{C0AA3C69-967F-0FC1-F34A-2EB0690CFC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190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442eb61d9d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>
          <a:extLst>
            <a:ext uri="{FF2B5EF4-FFF2-40B4-BE49-F238E27FC236}">
              <a16:creationId xmlns:a16="http://schemas.microsoft.com/office/drawing/2014/main" id="{59ED5CB4-61C9-1D3F-527D-32E7B57D0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42eb61d9d_0_619:notes">
            <a:extLst>
              <a:ext uri="{FF2B5EF4-FFF2-40B4-BE49-F238E27FC236}">
                <a16:creationId xmlns:a16="http://schemas.microsoft.com/office/drawing/2014/main" id="{87A2BFEE-E142-E623-943D-A3CB581DEA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42eb61d9d_0_619:notes">
            <a:extLst>
              <a:ext uri="{FF2B5EF4-FFF2-40B4-BE49-F238E27FC236}">
                <a16:creationId xmlns:a16="http://schemas.microsoft.com/office/drawing/2014/main" id="{5AA9F33F-06CB-D579-76F3-124CB9040E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18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5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F8D7AE-6B3A-B195-ED86-44C09C86337F}"/>
              </a:ext>
            </a:extLst>
          </p:cNvPr>
          <p:cNvSpPr/>
          <p:nvPr userDrawn="1"/>
        </p:nvSpPr>
        <p:spPr>
          <a:xfrm rot="5400000" flipH="1" flipV="1">
            <a:off x="-3242420" y="3242419"/>
            <a:ext cx="6868885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225;p35">
            <a:extLst>
              <a:ext uri="{FF2B5EF4-FFF2-40B4-BE49-F238E27FC236}">
                <a16:creationId xmlns:a16="http://schemas.microsoft.com/office/drawing/2014/main" id="{76CDC0E6-2210-F9B0-EB22-23F74CF099B1}"/>
              </a:ext>
            </a:extLst>
          </p:cNvPr>
          <p:cNvSpPr/>
          <p:nvPr userDrawn="1"/>
        </p:nvSpPr>
        <p:spPr>
          <a:xfrm>
            <a:off x="377600" y="0"/>
            <a:ext cx="11814400" cy="5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10C032-EE7B-146F-2A24-6167180B3384}"/>
              </a:ext>
            </a:extLst>
          </p:cNvPr>
          <p:cNvSpPr/>
          <p:nvPr userDrawn="1"/>
        </p:nvSpPr>
        <p:spPr>
          <a:xfrm>
            <a:off x="377600" y="6454792"/>
            <a:ext cx="1065191" cy="403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97274-AB44-A1C5-1601-F12459A1DAFE}"/>
              </a:ext>
            </a:extLst>
          </p:cNvPr>
          <p:cNvSpPr/>
          <p:nvPr userDrawn="1"/>
        </p:nvSpPr>
        <p:spPr>
          <a:xfrm>
            <a:off x="384047" y="6328260"/>
            <a:ext cx="1160081" cy="5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F8D7AE-6B3A-B195-ED86-44C09C86337F}"/>
              </a:ext>
            </a:extLst>
          </p:cNvPr>
          <p:cNvSpPr/>
          <p:nvPr userDrawn="1"/>
        </p:nvSpPr>
        <p:spPr>
          <a:xfrm rot="5400000" flipH="1" flipV="1">
            <a:off x="-3242420" y="3242419"/>
            <a:ext cx="6868885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225;p35">
            <a:extLst>
              <a:ext uri="{FF2B5EF4-FFF2-40B4-BE49-F238E27FC236}">
                <a16:creationId xmlns:a16="http://schemas.microsoft.com/office/drawing/2014/main" id="{76CDC0E6-2210-F9B0-EB22-23F74CF099B1}"/>
              </a:ext>
            </a:extLst>
          </p:cNvPr>
          <p:cNvSpPr/>
          <p:nvPr userDrawn="1"/>
        </p:nvSpPr>
        <p:spPr>
          <a:xfrm>
            <a:off x="377600" y="0"/>
            <a:ext cx="11814400" cy="5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Freeform 5" descr="Man looking up at skyscrapers">
            <a:extLst>
              <a:ext uri="{FF2B5EF4-FFF2-40B4-BE49-F238E27FC236}">
                <a16:creationId xmlns:a16="http://schemas.microsoft.com/office/drawing/2014/main" id="{95F443AC-03CF-5287-90AF-E406B1897211}"/>
              </a:ext>
            </a:extLst>
          </p:cNvPr>
          <p:cNvSpPr/>
          <p:nvPr userDrawn="1"/>
        </p:nvSpPr>
        <p:spPr>
          <a:xfrm rot="2329651">
            <a:off x="-532603" y="2901064"/>
            <a:ext cx="5658498" cy="5088743"/>
          </a:xfrm>
          <a:custGeom>
            <a:avLst/>
            <a:gdLst>
              <a:gd name="connsiteX0" fmla="*/ 1041364 w 5658498"/>
              <a:gd name="connsiteY0" fmla="*/ 660618 h 5088743"/>
              <a:gd name="connsiteX1" fmla="*/ 2881574 w 5658498"/>
              <a:gd name="connsiteY1" fmla="*/ 0 h 5088743"/>
              <a:gd name="connsiteX2" fmla="*/ 5644500 w 5658498"/>
              <a:gd name="connsiteY2" fmla="*/ 2032703 h 5088743"/>
              <a:gd name="connsiteX3" fmla="*/ 5658498 w 5658498"/>
              <a:gd name="connsiteY3" fmla="*/ 2087143 h 5088743"/>
              <a:gd name="connsiteX4" fmla="*/ 1928931 w 5658498"/>
              <a:gd name="connsiteY4" fmla="*/ 5088743 h 5088743"/>
              <a:gd name="connsiteX5" fmla="*/ 0 w 5658498"/>
              <a:gd name="connsiteY5" fmla="*/ 2691993 h 5088743"/>
              <a:gd name="connsiteX6" fmla="*/ 7450 w 5658498"/>
              <a:gd name="connsiteY6" fmla="*/ 2560795 h 5088743"/>
              <a:gd name="connsiteX7" fmla="*/ 1041364 w 5658498"/>
              <a:gd name="connsiteY7" fmla="*/ 660618 h 50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8498" h="5088743">
                <a:moveTo>
                  <a:pt x="1041364" y="660618"/>
                </a:moveTo>
                <a:cubicBezTo>
                  <a:pt x="1541443" y="247916"/>
                  <a:pt x="2182557" y="0"/>
                  <a:pt x="2881574" y="0"/>
                </a:cubicBezTo>
                <a:cubicBezTo>
                  <a:pt x="4179749" y="0"/>
                  <a:pt x="5278215" y="855058"/>
                  <a:pt x="5644500" y="2032703"/>
                </a:cubicBezTo>
                <a:lnTo>
                  <a:pt x="5658498" y="2087143"/>
                </a:lnTo>
                <a:lnTo>
                  <a:pt x="1928931" y="5088743"/>
                </a:lnTo>
                <a:lnTo>
                  <a:pt x="0" y="2691993"/>
                </a:lnTo>
                <a:lnTo>
                  <a:pt x="7450" y="2560795"/>
                </a:lnTo>
                <a:cubicBezTo>
                  <a:pt x="94683" y="1797754"/>
                  <a:pt x="478776" y="1124908"/>
                  <a:pt x="1041364" y="660618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8000" contras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BAFAA0-4CC2-AF28-E41F-BBB3746D6073}"/>
              </a:ext>
            </a:extLst>
          </p:cNvPr>
          <p:cNvSpPr/>
          <p:nvPr userDrawn="1"/>
        </p:nvSpPr>
        <p:spPr>
          <a:xfrm>
            <a:off x="356461" y="2238899"/>
            <a:ext cx="1411557" cy="1411557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89C8D6-947D-F505-AD6C-CF6319684DB9}"/>
              </a:ext>
            </a:extLst>
          </p:cNvPr>
          <p:cNvSpPr/>
          <p:nvPr userDrawn="1"/>
        </p:nvSpPr>
        <p:spPr>
          <a:xfrm rot="5400000" flipH="1" flipV="1">
            <a:off x="-3236977" y="3236975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9016" y="1747520"/>
            <a:ext cx="2226360" cy="2940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A9E795C-FED0-FB6B-2D18-0BDABCA2C5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68657" y="1758108"/>
            <a:ext cx="2226360" cy="2940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1026B989-CBAD-BCCA-CE61-AC5ABC3F87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18256" y="1758108"/>
            <a:ext cx="2226360" cy="2940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C3EE756-2FF0-64E0-D905-235B8973F7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33847" y="1758108"/>
            <a:ext cx="2226360" cy="2940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AFADE9-B41B-708E-83E7-50D664C075A6}"/>
              </a:ext>
            </a:extLst>
          </p:cNvPr>
          <p:cNvSpPr/>
          <p:nvPr userDrawn="1"/>
        </p:nvSpPr>
        <p:spPr>
          <a:xfrm rot="5400000" flipH="1" flipV="1">
            <a:off x="-3236977" y="3236975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68966" y="1112838"/>
            <a:ext cx="3475649" cy="4975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4F5115-4987-5C8E-E191-E06A29A55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733" y="2803273"/>
            <a:ext cx="2121408" cy="2121408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A969D2-43E7-374C-2BD3-3ED94ADEA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58537" y="4711495"/>
            <a:ext cx="192024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5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-3236977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7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138A92-0FB8-672C-2CE1-78D5B26993A9}"/>
              </a:ext>
            </a:extLst>
          </p:cNvPr>
          <p:cNvSpPr/>
          <p:nvPr userDrawn="1"/>
        </p:nvSpPr>
        <p:spPr>
          <a:xfrm>
            <a:off x="189781" y="6193766"/>
            <a:ext cx="1604513" cy="664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-3236977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DE885F37-9B38-6A28-953B-4E235CBF0AFF}"/>
              </a:ext>
            </a:extLst>
          </p:cNvPr>
          <p:cNvSpPr/>
          <p:nvPr userDrawn="1"/>
        </p:nvSpPr>
        <p:spPr>
          <a:xfrm>
            <a:off x="7295244" y="0"/>
            <a:ext cx="49007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a-IR" sz="4400" b="1" dirty="0">
              <a:latin typeface="Gill Sans MT" pitchFamily="34" charset="0"/>
              <a:cs typeface="B Titr" panose="00000700000000000000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a-IR" sz="4400" b="1" dirty="0">
              <a:latin typeface="Gill Sans MT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9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-3236977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DE885F37-9B38-6A28-953B-4E235CBF0AFF}"/>
              </a:ext>
            </a:extLst>
          </p:cNvPr>
          <p:cNvSpPr/>
          <p:nvPr userDrawn="1"/>
        </p:nvSpPr>
        <p:spPr>
          <a:xfrm>
            <a:off x="10109200" y="0"/>
            <a:ext cx="20867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a-IR" sz="4400" b="1" dirty="0">
              <a:latin typeface="Gill Sans MT" pitchFamily="34" charset="0"/>
              <a:cs typeface="B Titr" panose="00000700000000000000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a-IR" sz="4400" b="1" dirty="0">
              <a:latin typeface="Gill Sans MT" pitchFamily="34" charset="0"/>
              <a:cs typeface="B Titr" panose="00000700000000000000" pitchFamily="2" charset="-78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CDE1E67C-13A8-5D56-C884-662E9F431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31928" y="5185456"/>
            <a:ext cx="3756557" cy="1686803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Modern house with cubic design">
            <a:extLst>
              <a:ext uri="{FF2B5EF4-FFF2-40B4-BE49-F238E27FC236}">
                <a16:creationId xmlns:a16="http://schemas.microsoft.com/office/drawing/2014/main" id="{B3B39C8B-7A3C-7B29-6483-5231B5031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3487"/>
          <a:stretch/>
        </p:blipFill>
        <p:spPr>
          <a:xfrm>
            <a:off x="7114174" y="4282633"/>
            <a:ext cx="5077825" cy="258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-3236977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DE885F37-9B38-6A28-953B-4E235CBF0AFF}"/>
              </a:ext>
            </a:extLst>
          </p:cNvPr>
          <p:cNvSpPr/>
          <p:nvPr userDrawn="1"/>
        </p:nvSpPr>
        <p:spPr>
          <a:xfrm>
            <a:off x="10109200" y="0"/>
            <a:ext cx="20867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a-IR" sz="4400" b="1" dirty="0">
              <a:latin typeface="Gill Sans MT" pitchFamily="34" charset="0"/>
              <a:cs typeface="B Titr" panose="00000700000000000000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a-IR" sz="4400" b="1" dirty="0">
              <a:latin typeface="Gill Sans MT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8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16C55F-58EA-3400-C4B2-1F39046AD670}"/>
              </a:ext>
            </a:extLst>
          </p:cNvPr>
          <p:cNvSpPr/>
          <p:nvPr userDrawn="1"/>
        </p:nvSpPr>
        <p:spPr>
          <a:xfrm rot="5400000" flipH="1" flipV="1">
            <a:off x="-3236977" y="3236975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E39F4-E652-D021-FAC3-9A057954548D}"/>
              </a:ext>
            </a:extLst>
          </p:cNvPr>
          <p:cNvSpPr/>
          <p:nvPr userDrawn="1"/>
        </p:nvSpPr>
        <p:spPr>
          <a:xfrm>
            <a:off x="9713343" y="0"/>
            <a:ext cx="247865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63DD79-6EE3-B8D8-0CBF-2151E35159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8850040" y="2353791"/>
            <a:ext cx="3341960" cy="3271838"/>
          </a:xfrm>
          <a:custGeom>
            <a:avLst/>
            <a:gdLst>
              <a:gd name="connsiteX0" fmla="*/ 0 w 4729163"/>
              <a:gd name="connsiteY0" fmla="*/ 0 h 3271838"/>
              <a:gd name="connsiteX1" fmla="*/ 4729163 w 4729163"/>
              <a:gd name="connsiteY1" fmla="*/ 0 h 3271838"/>
              <a:gd name="connsiteX2" fmla="*/ 4729163 w 4729163"/>
              <a:gd name="connsiteY2" fmla="*/ 1519113 h 3271838"/>
              <a:gd name="connsiteX3" fmla="*/ 4674888 w 4729163"/>
              <a:gd name="connsiteY3" fmla="*/ 1524585 h 3271838"/>
              <a:gd name="connsiteX4" fmla="*/ 4145679 w 4729163"/>
              <a:gd name="connsiteY4" fmla="*/ 2173901 h 3271838"/>
              <a:gd name="connsiteX5" fmla="*/ 4674888 w 4729163"/>
              <a:gd name="connsiteY5" fmla="*/ 2823218 h 3271838"/>
              <a:gd name="connsiteX6" fmla="*/ 4729163 w 4729163"/>
              <a:gd name="connsiteY6" fmla="*/ 2828689 h 3271838"/>
              <a:gd name="connsiteX7" fmla="*/ 4729163 w 4729163"/>
              <a:gd name="connsiteY7" fmla="*/ 3271838 h 3271838"/>
              <a:gd name="connsiteX8" fmla="*/ 0 w 4729163"/>
              <a:gd name="connsiteY8" fmla="*/ 3271838 h 32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163" h="3271838">
                <a:moveTo>
                  <a:pt x="0" y="0"/>
                </a:moveTo>
                <a:lnTo>
                  <a:pt x="4729163" y="0"/>
                </a:lnTo>
                <a:lnTo>
                  <a:pt x="4729163" y="1519113"/>
                </a:lnTo>
                <a:lnTo>
                  <a:pt x="4674888" y="1524585"/>
                </a:lnTo>
                <a:cubicBezTo>
                  <a:pt x="4372869" y="1586387"/>
                  <a:pt x="4145679" y="1853613"/>
                  <a:pt x="4145679" y="2173901"/>
                </a:cubicBezTo>
                <a:cubicBezTo>
                  <a:pt x="4145679" y="2494190"/>
                  <a:pt x="4372869" y="2761416"/>
                  <a:pt x="4674888" y="2823218"/>
                </a:cubicBezTo>
                <a:lnTo>
                  <a:pt x="4729163" y="2828689"/>
                </a:lnTo>
                <a:lnTo>
                  <a:pt x="4729163" y="3271838"/>
                </a:lnTo>
                <a:lnTo>
                  <a:pt x="0" y="32718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-3236977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834A1C-A3F4-8AE3-0B3F-BB8524D168C8}"/>
              </a:ext>
            </a:extLst>
          </p:cNvPr>
          <p:cNvSpPr/>
          <p:nvPr userDrawn="1"/>
        </p:nvSpPr>
        <p:spPr>
          <a:xfrm rot="5400000" flipH="1" flipV="1">
            <a:off x="8570976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F8D7AE-6B3A-B195-ED86-44C09C86337F}"/>
              </a:ext>
            </a:extLst>
          </p:cNvPr>
          <p:cNvSpPr/>
          <p:nvPr userDrawn="1"/>
        </p:nvSpPr>
        <p:spPr>
          <a:xfrm rot="5400000" flipH="1" flipV="1">
            <a:off x="-3242420" y="3242419"/>
            <a:ext cx="6868885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225;p35">
            <a:extLst>
              <a:ext uri="{FF2B5EF4-FFF2-40B4-BE49-F238E27FC236}">
                <a16:creationId xmlns:a16="http://schemas.microsoft.com/office/drawing/2014/main" id="{76CDC0E6-2210-F9B0-EB22-23F74CF099B1}"/>
              </a:ext>
            </a:extLst>
          </p:cNvPr>
          <p:cNvSpPr/>
          <p:nvPr userDrawn="1"/>
        </p:nvSpPr>
        <p:spPr>
          <a:xfrm>
            <a:off x="377600" y="0"/>
            <a:ext cx="11814400" cy="5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Picture 2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086CD4A1-E05B-52B7-AE89-E39F102965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id="{29DE1925-4189-B0B1-395E-7A4D34525E81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00C82-2478-C5EF-3E7D-D96D5B77AA25}"/>
              </a:ext>
            </a:extLst>
          </p:cNvPr>
          <p:cNvSpPr/>
          <p:nvPr userDrawn="1"/>
        </p:nvSpPr>
        <p:spPr>
          <a:xfrm>
            <a:off x="384047" y="6449458"/>
            <a:ext cx="1065191" cy="403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0381F-CB10-846F-3666-2DB446D3EA09}"/>
              </a:ext>
            </a:extLst>
          </p:cNvPr>
          <p:cNvSpPr txBox="1"/>
          <p:nvPr userDrawn="1"/>
        </p:nvSpPr>
        <p:spPr>
          <a:xfrm>
            <a:off x="440426" y="6483334"/>
            <a:ext cx="8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fld id="{6950BBAE-5240-4D23-B732-E09AAA4B35A2}" type="slidenum">
              <a:rPr lang="fa-IR" smtClean="0"/>
              <a:pPr algn="r" rtl="1"/>
              <a:t>‹#›</a:t>
            </a:fld>
            <a:r>
              <a:rPr lang="fa-IR" dirty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51" r:id="rId7"/>
    <p:sldLayoutId id="2147483666" r:id="rId8"/>
    <p:sldLayoutId id="2147483672" r:id="rId9"/>
    <p:sldLayoutId id="2147483671" r:id="rId10"/>
    <p:sldLayoutId id="2147483658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2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1152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9" userDrawn="1">
          <p15:clr>
            <a:srgbClr val="547EBF"/>
          </p15:clr>
        </p15:guide>
        <p15:guide id="20" pos="7680" userDrawn="1">
          <p15:clr>
            <a:srgbClr val="547EBF"/>
          </p15:clr>
        </p15:guide>
        <p15:guide id="21" pos="528" userDrawn="1">
          <p15:clr>
            <a:srgbClr val="547EBF"/>
          </p15:clr>
        </p15:guide>
        <p15:guide id="22" pos="6912" userDrawn="1">
          <p15:clr>
            <a:srgbClr val="547EBF"/>
          </p15:clr>
        </p15:guide>
        <p15:guide id="23" orient="horz" pos="240" userDrawn="1">
          <p15:clr>
            <a:srgbClr val="547EBF"/>
          </p15:clr>
        </p15:guide>
        <p15:guide id="25" orient="horz" pos="55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63B939-CD81-5F93-65C0-C5C54EDD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02" y="600263"/>
            <a:ext cx="10395796" cy="58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367D1EB2-83D1-7C71-829A-8FADFA0E6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A10771-2EDF-9AEE-2170-1B7C1C89BDE2}"/>
              </a:ext>
            </a:extLst>
          </p:cNvPr>
          <p:cNvSpPr txBox="1"/>
          <p:nvPr/>
        </p:nvSpPr>
        <p:spPr>
          <a:xfrm>
            <a:off x="725378" y="4066132"/>
            <a:ext cx="5185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solidFill>
                  <a:srgbClr val="434343"/>
                </a:solidFill>
                <a:cs typeface="B Nazanin" panose="00000400000000000000" pitchFamily="2" charset="-78"/>
              </a:rPr>
              <a:t>در صورت تمایل یک عکس اضافه نمایید</a:t>
            </a:r>
            <a:endParaRPr lang="en-US" sz="4000" b="1" dirty="0">
              <a:solidFill>
                <a:srgbClr val="434343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Placeholder 15" descr="Team member head shot&#10;">
            <a:extLst>
              <a:ext uri="{FF2B5EF4-FFF2-40B4-BE49-F238E27FC236}">
                <a16:creationId xmlns:a16="http://schemas.microsoft.com/office/drawing/2014/main" id="{B5AC7239-93A1-E91A-0469-04F948A6D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" r="117"/>
          <a:stretch/>
        </p:blipFill>
        <p:spPr>
          <a:xfrm>
            <a:off x="725378" y="231495"/>
            <a:ext cx="2226360" cy="2940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F11F4-21FF-A72D-B613-CF47A3BC7D73}"/>
              </a:ext>
            </a:extLst>
          </p:cNvPr>
          <p:cNvSpPr txBox="1"/>
          <p:nvPr/>
        </p:nvSpPr>
        <p:spPr>
          <a:xfrm>
            <a:off x="450850" y="5591463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alt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elham"/>
                <a:cs typeface="B Nazanin" panose="00000400000000000000" pitchFamily="2" charset="-78"/>
              </a:rPr>
              <a:t>به منظور تغییر عکس بر روی آن کلیک راست نموده و گزینه</a:t>
            </a:r>
            <a:r>
              <a:rPr lang="en-US" alt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elham"/>
                <a:cs typeface="B Nazanin" panose="00000400000000000000" pitchFamily="2" charset="-78"/>
              </a:rPr>
              <a:t> Change Picture</a:t>
            </a:r>
            <a:r>
              <a:rPr lang="fa-IR" alt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elham"/>
                <a:cs typeface="B Nazanin" panose="00000400000000000000" pitchFamily="2" charset="-78"/>
              </a:rPr>
              <a:t> را انتخاب و عکس مورد نظر را جایگزین نمایید.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2492F-3D1C-CFEC-3BBC-076A3BC8464A}"/>
              </a:ext>
            </a:extLst>
          </p:cNvPr>
          <p:cNvSpPr txBox="1"/>
          <p:nvPr/>
        </p:nvSpPr>
        <p:spPr>
          <a:xfrm>
            <a:off x="7785100" y="2590284"/>
            <a:ext cx="3860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b="1" dirty="0">
                <a:latin typeface="Gill Sans MT" pitchFamily="34" charset="0"/>
                <a:cs typeface="B Titr" panose="00000700000000000000" pitchFamily="2" charset="-78"/>
              </a:rPr>
              <a:t>معرفی مشاور علمی یا اقتصادی</a:t>
            </a:r>
          </a:p>
        </p:txBody>
      </p:sp>
    </p:spTree>
    <p:extLst>
      <p:ext uri="{BB962C8B-B14F-4D97-AF65-F5344CB8AC3E}">
        <p14:creationId xmlns:p14="http://schemas.microsoft.com/office/powerpoint/2010/main" val="22674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F9281-CABC-8227-E09D-151F7806A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14546C3-DB7A-10A1-EA2F-2194F190995D}"/>
              </a:ext>
            </a:extLst>
          </p:cNvPr>
          <p:cNvSpPr txBox="1"/>
          <p:nvPr/>
        </p:nvSpPr>
        <p:spPr>
          <a:xfrm>
            <a:off x="5624051" y="1979283"/>
            <a:ext cx="519456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4800" dirty="0">
                <a:latin typeface="Vazir" panose="020B0603030804020204" pitchFamily="34" charset="-78"/>
                <a:cs typeface="Vazir" panose="020B0603030804020204" pitchFamily="34" charset="-78"/>
              </a:rPr>
              <a:t>بخش دوم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70763-7281-DEBF-7710-8399F453E53E}"/>
              </a:ext>
            </a:extLst>
          </p:cNvPr>
          <p:cNvSpPr txBox="1"/>
          <p:nvPr/>
        </p:nvSpPr>
        <p:spPr>
          <a:xfrm>
            <a:off x="3400372" y="3383280"/>
            <a:ext cx="5037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1200"/>
              </a:spcAft>
            </a:pPr>
            <a:r>
              <a:rPr lang="fa-IR" sz="3200" dirty="0">
                <a:latin typeface="Shabnam" panose="020B0603030804020204" pitchFamily="34" charset="-78"/>
                <a:cs typeface="Shabnam" panose="020B0603030804020204" pitchFamily="34" charset="-78"/>
              </a:rPr>
              <a:t>معرفی ایده و فناوری</a:t>
            </a:r>
          </a:p>
        </p:txBody>
      </p:sp>
    </p:spTree>
    <p:extLst>
      <p:ext uri="{BB962C8B-B14F-4D97-AF65-F5344CB8AC3E}">
        <p14:creationId xmlns:p14="http://schemas.microsoft.com/office/powerpoint/2010/main" val="9322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2D75F0-F8EC-81D1-618D-3F30F381592A}"/>
              </a:ext>
            </a:extLst>
          </p:cNvPr>
          <p:cNvSpPr txBox="1"/>
          <p:nvPr/>
        </p:nvSpPr>
        <p:spPr>
          <a:xfrm>
            <a:off x="9765791" y="5025625"/>
            <a:ext cx="239932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1200"/>
              </a:spcAft>
            </a:pPr>
            <a:r>
              <a:rPr lang="fa-IR" sz="1600" b="1" dirty="0">
                <a:solidFill>
                  <a:srgbClr val="FF0000"/>
                </a:solidFill>
                <a:latin typeface="Gill Sans MT"/>
                <a:cs typeface="B Nazanin" pitchFamily="2" charset="-78"/>
              </a:rPr>
              <a:t>درصورت امکان تصویر محصول را در این قسمت اضافه نمایید.</a:t>
            </a:r>
            <a:endParaRPr lang="fa-IR" altLang="fa-IR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147FC-7081-7AF8-835E-FDB7691DD47B}"/>
              </a:ext>
            </a:extLst>
          </p:cNvPr>
          <p:cNvSpPr txBox="1"/>
          <p:nvPr/>
        </p:nvSpPr>
        <p:spPr>
          <a:xfrm>
            <a:off x="9765791" y="36376"/>
            <a:ext cx="2399325" cy="225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28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عنوان ایده</a:t>
            </a:r>
          </a:p>
          <a:p>
            <a:pPr algn="ctr" rtl="1">
              <a:lnSpc>
                <a:spcPct val="120000"/>
              </a:lnSpc>
            </a:pPr>
            <a:r>
              <a:rPr lang="fa-IR" sz="28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بیان مساله/مشکل</a:t>
            </a:r>
          </a:p>
          <a:p>
            <a:pPr algn="ctr" rtl="1">
              <a:lnSpc>
                <a:spcPct val="120000"/>
              </a:lnSpc>
            </a:pPr>
            <a:endParaRPr lang="fa-IR" sz="33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D3C12-3D2F-3F92-7030-21E22B485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91" y="2051701"/>
            <a:ext cx="3185709" cy="29739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25139A-55FF-22FA-B0B2-FD17F7F2134E}"/>
              </a:ext>
            </a:extLst>
          </p:cNvPr>
          <p:cNvSpPr txBox="1"/>
          <p:nvPr/>
        </p:nvSpPr>
        <p:spPr>
          <a:xfrm>
            <a:off x="-91438" y="-1146"/>
            <a:ext cx="8961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عنوان ایده:</a:t>
            </a:r>
          </a:p>
          <a:p>
            <a:pPr algn="r" rtl="1"/>
            <a:endParaRPr lang="fa-IR" sz="3000" dirty="0">
              <a:cs typeface="2  Baran" panose="00000400000000000000" pitchFamily="2" charset="-78"/>
            </a:endParaRPr>
          </a:p>
          <a:p>
            <a:pPr algn="r" rtl="1"/>
            <a:endParaRPr lang="en-US" sz="3000" dirty="0">
              <a:cs typeface="2  Bara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C726F-ECE5-4C9F-0137-C6ED130961FC}"/>
              </a:ext>
            </a:extLst>
          </p:cNvPr>
          <p:cNvSpPr txBox="1"/>
          <p:nvPr/>
        </p:nvSpPr>
        <p:spPr>
          <a:xfrm>
            <a:off x="2202386" y="6138717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buNone/>
            </a:pPr>
            <a:r>
              <a:rPr lang="fa-IR" sz="1800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در صورت نیاز می‌توانید از اسلاید بعدی هم برای استفاده از تصاویر استفاده کنید.</a:t>
            </a:r>
          </a:p>
          <a:p>
            <a:pPr marL="0" indent="0" algn="ctr" rtl="1">
              <a:buNone/>
            </a:pPr>
            <a:r>
              <a:rPr lang="fa-IR" sz="1800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(تصاویر گویا و بزرگ باشد.)</a:t>
            </a:r>
            <a:endParaRPr lang="en-US" sz="1800" dirty="0">
              <a:solidFill>
                <a:srgbClr val="003366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E9B262-066A-7E84-3D0D-2296713497E2}"/>
              </a:ext>
            </a:extLst>
          </p:cNvPr>
          <p:cNvSpPr txBox="1">
            <a:spLocks/>
          </p:cNvSpPr>
          <p:nvPr/>
        </p:nvSpPr>
        <p:spPr>
          <a:xfrm>
            <a:off x="539497" y="1301637"/>
            <a:ext cx="8330184" cy="475297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fa-IR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بطور معمول افراد با برخورد با یک </a:t>
            </a:r>
            <a:r>
              <a:rPr lang="fa-IR" dirty="0">
                <a:solidFill>
                  <a:srgbClr val="00B0F0"/>
                </a:solidFill>
                <a:latin typeface="2  Nazanin"/>
                <a:cs typeface="B Nazanin" panose="00000400000000000000" pitchFamily="2" charset="-78"/>
              </a:rPr>
              <a:t>نیاز و مساله </a:t>
            </a:r>
            <a:r>
              <a:rPr lang="fa-IR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در جامعه یا بازار به یک ایده می‌رسند که می تواند منجر به حل مساله یا رفع نیاز شود</a:t>
            </a:r>
            <a:r>
              <a:rPr lang="fa-IR" dirty="0">
                <a:latin typeface="2  Nazanin"/>
                <a:cs typeface="B Nazanin" panose="00000400000000000000" pitchFamily="2" charset="-78"/>
              </a:rPr>
              <a:t>. </a:t>
            </a:r>
          </a:p>
          <a:p>
            <a:pPr algn="justLow" rtl="1"/>
            <a:endParaRPr lang="fa-IR" dirty="0">
              <a:solidFill>
                <a:srgbClr val="003366"/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algn="justLow" rtl="1"/>
            <a:r>
              <a:rPr lang="fa-IR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در این قسمت با توضیح، استفاده از تصویر و نمودار و با یک نگاه کل به جزء، </a:t>
            </a:r>
            <a:r>
              <a:rPr lang="fa-IR" dirty="0">
                <a:solidFill>
                  <a:srgbClr val="00B0F0"/>
                </a:solidFill>
                <a:latin typeface="2  Nazanin"/>
                <a:cs typeface="B Nazanin" panose="00000400000000000000" pitchFamily="2" charset="-78"/>
              </a:rPr>
              <a:t>مساله اصلی </a:t>
            </a:r>
            <a:r>
              <a:rPr lang="fa-IR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را مطرح کنید</a:t>
            </a:r>
            <a:r>
              <a:rPr lang="fa-IR" dirty="0">
                <a:latin typeface="2  Nazanin"/>
                <a:cs typeface="B Nazanin" panose="00000400000000000000" pitchFamily="2" charset="-78"/>
              </a:rPr>
              <a:t>. </a:t>
            </a:r>
          </a:p>
          <a:p>
            <a:pPr algn="justLow" rtl="1"/>
            <a:endParaRPr lang="fa-IR" dirty="0">
              <a:latin typeface="2  Nazanin"/>
              <a:cs typeface="B Nazanin" panose="00000400000000000000" pitchFamily="2" charset="-78"/>
            </a:endParaRPr>
          </a:p>
          <a:p>
            <a:pPr algn="justLow" rtl="1"/>
            <a:endParaRPr lang="fa-IR" dirty="0">
              <a:latin typeface="2  Nazanin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25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051DF41F-C109-5AC3-83FF-6B98090AA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925A6C-14DB-82BB-4646-8E37760F3351}"/>
              </a:ext>
            </a:extLst>
          </p:cNvPr>
          <p:cNvSpPr txBox="1"/>
          <p:nvPr/>
        </p:nvSpPr>
        <p:spPr>
          <a:xfrm>
            <a:off x="10072587" y="3105833"/>
            <a:ext cx="2029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3000" b="1" dirty="0">
                <a:latin typeface="Gill Sans MT" pitchFamily="34" charset="0"/>
                <a:cs typeface="B Titr" panose="00000700000000000000" pitchFamily="2" charset="-78"/>
              </a:rPr>
              <a:t>ارایه راه حل</a:t>
            </a:r>
          </a:p>
        </p:txBody>
      </p:sp>
      <p:pic>
        <p:nvPicPr>
          <p:cNvPr id="7" name="Picture Placeholder 11" descr="Close-up of skyscrapers">
            <a:extLst>
              <a:ext uri="{FF2B5EF4-FFF2-40B4-BE49-F238E27FC236}">
                <a16:creationId xmlns:a16="http://schemas.microsoft.com/office/drawing/2014/main" id="{8932969A-1919-0904-A121-055D1F2BE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0"/>
                    </a14:imgEffect>
                    <a14:imgEffect>
                      <a14:brightnessContrast bright="26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" r="44"/>
          <a:stretch/>
        </p:blipFill>
        <p:spPr>
          <a:xfrm>
            <a:off x="365761" y="2068105"/>
            <a:ext cx="2224796" cy="2721788"/>
          </a:xfrm>
          <a:prstGeom prst="rect">
            <a:avLst/>
          </a:prstGeom>
          <a:blipFill dpi="0"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4"/>
            </a:stretch>
          </a:blipFill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C7C22C-5D12-0A07-A924-EA9651D284DE}"/>
              </a:ext>
            </a:extLst>
          </p:cNvPr>
          <p:cNvSpPr txBox="1">
            <a:spLocks/>
          </p:cNvSpPr>
          <p:nvPr/>
        </p:nvSpPr>
        <p:spPr>
          <a:xfrm>
            <a:off x="2395729" y="541401"/>
            <a:ext cx="7676858" cy="475297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در این اسلاید، طرح پیشنهادی را در قالب یک راه حل برای مساله  مدنظر که در اسلاید قبلی را مطرح کردید را توضیح دهید.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solidFill>
                <a:srgbClr val="003366"/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solidFill>
                <a:srgbClr val="003366"/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- شما چگونه مشکل را حل کرده اید؟</a:t>
            </a:r>
            <a:endParaRPr lang="en-US" dirty="0">
              <a:solidFill>
                <a:srgbClr val="003366"/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algn="justLow" rtl="1"/>
            <a:endParaRPr lang="fa-IR" dirty="0">
              <a:latin typeface="2  Nazanin"/>
              <a:cs typeface="B Nazanin" panose="00000400000000000000" pitchFamily="2" charset="-78"/>
            </a:endParaRPr>
          </a:p>
          <a:p>
            <a:pPr algn="justLow" rtl="1"/>
            <a:endParaRPr lang="fa-IR" dirty="0">
              <a:latin typeface="2  Nazanin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D95D1-6A0B-EF82-B267-89DDAE2D3504}"/>
              </a:ext>
            </a:extLst>
          </p:cNvPr>
          <p:cNvSpPr txBox="1"/>
          <p:nvPr/>
        </p:nvSpPr>
        <p:spPr>
          <a:xfrm>
            <a:off x="261275" y="4900286"/>
            <a:ext cx="2433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تصویر </a:t>
            </a:r>
            <a:r>
              <a:rPr lang="fa-IR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بالا متناسب با ایده و موضوع کاریتان تغییر </a:t>
            </a:r>
            <a:r>
              <a:rPr lang="fa-IR" sz="1800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داده شود</a:t>
            </a:r>
            <a:endParaRPr lang="en-US" sz="1800" dirty="0">
              <a:solidFill>
                <a:srgbClr val="003366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85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48A166-E349-FFCD-A74B-7A5E1650B6F2}"/>
              </a:ext>
            </a:extLst>
          </p:cNvPr>
          <p:cNvSpPr txBox="1"/>
          <p:nvPr/>
        </p:nvSpPr>
        <p:spPr>
          <a:xfrm>
            <a:off x="10213848" y="2828835"/>
            <a:ext cx="1807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2000" b="1" dirty="0">
                <a:latin typeface="Gill Sans MT" pitchFamily="34" charset="0"/>
                <a:cs typeface="B Titr" panose="00000700000000000000" pitchFamily="2" charset="-78"/>
              </a:rPr>
              <a:t>ويژگي‌هاي فنی محصول/خدمت نهايي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74846-A6C5-116B-A1E6-E46240A1CDB1}"/>
              </a:ext>
            </a:extLst>
          </p:cNvPr>
          <p:cNvSpPr txBox="1"/>
          <p:nvPr/>
        </p:nvSpPr>
        <p:spPr>
          <a:xfrm>
            <a:off x="2595485" y="338406"/>
            <a:ext cx="7186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>
                <a:cs typeface="2  Baran" panose="00000400000000000000" pitchFamily="2" charset="-78"/>
              </a:rPr>
              <a:t>متن مورد نظر را اضافه نمایید.</a:t>
            </a:r>
            <a:endParaRPr lang="en-US" sz="3000" dirty="0">
              <a:cs typeface="2  Bara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D4A2F-B9E6-A0EB-08BA-81400A1C3170}"/>
              </a:ext>
            </a:extLst>
          </p:cNvPr>
          <p:cNvSpPr txBox="1"/>
          <p:nvPr/>
        </p:nvSpPr>
        <p:spPr>
          <a:xfrm>
            <a:off x="438912" y="1114815"/>
            <a:ext cx="95123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3366"/>
                </a:solidFill>
                <a:cs typeface="B Nazanin" panose="00000400000000000000" pitchFamily="2" charset="-78"/>
              </a:rPr>
              <a:t>مشخصات فنی محصول را ذکر کنید از جداول استفاده کنید یا بصورت تیتروار چند مشخصه مهم کاتالوگی محصول را بنویسید.</a:t>
            </a:r>
          </a:p>
          <a:p>
            <a:pPr algn="r" rtl="1"/>
            <a:r>
              <a:rPr lang="fa-IR" sz="2800" dirty="0">
                <a:solidFill>
                  <a:srgbClr val="003366"/>
                </a:solidFill>
                <a:cs typeface="B Nazanin" panose="00000400000000000000" pitchFamily="2" charset="-78"/>
              </a:rPr>
              <a:t>به عنوان مثال:</a:t>
            </a:r>
          </a:p>
          <a:p>
            <a:pPr algn="r" rtl="1"/>
            <a:r>
              <a:rPr lang="fa-IR" sz="2800" dirty="0">
                <a:solidFill>
                  <a:srgbClr val="003366"/>
                </a:solidFill>
                <a:cs typeface="B Nazanin" panose="00000400000000000000" pitchFamily="2" charset="-78"/>
              </a:rPr>
              <a:t>1- اندازه ، وزن، سرعت موتور .....</a:t>
            </a:r>
          </a:p>
          <a:p>
            <a:pPr algn="r" rtl="1"/>
            <a:r>
              <a:rPr lang="fa-IR" sz="2800" dirty="0">
                <a:solidFill>
                  <a:srgbClr val="003366"/>
                </a:solidFill>
                <a:cs typeface="B Nazanin" panose="00000400000000000000" pitchFamily="2" charset="-78"/>
              </a:rPr>
              <a:t>2- آلیاژ، چسبندگی، .....</a:t>
            </a:r>
          </a:p>
          <a:p>
            <a:pPr algn="r" rtl="1"/>
            <a:r>
              <a:rPr lang="fa-IR" sz="2800" dirty="0">
                <a:solidFill>
                  <a:srgbClr val="003366"/>
                </a:solidFill>
                <a:cs typeface="B Nazanin" panose="00000400000000000000" pitchFamily="2" charset="-78"/>
              </a:rPr>
              <a:t>3- تعداد کاربر قابل پشتیبانی، پلتفرم، زبان برنامه نویسی، ..... </a:t>
            </a:r>
          </a:p>
          <a:p>
            <a:pPr algn="r" rtl="1"/>
            <a:r>
              <a:rPr lang="fa-IR" sz="2800" dirty="0">
                <a:solidFill>
                  <a:srgbClr val="003366"/>
                </a:solidFill>
                <a:cs typeface="B Nazanin" panose="00000400000000000000" pitchFamily="2" charset="-78"/>
              </a:rPr>
              <a:t>4- جنبه های هنری، نوع طراحی، نوع بافت، .....</a:t>
            </a:r>
          </a:p>
          <a:p>
            <a:pPr algn="r" rtl="1"/>
            <a:r>
              <a:rPr lang="fa-IR" sz="2800" dirty="0">
                <a:solidFill>
                  <a:srgbClr val="003366"/>
                </a:solidFill>
                <a:cs typeface="B Nazanin" panose="00000400000000000000" pitchFamily="2" charset="-78"/>
              </a:rPr>
              <a:t>5- .....</a:t>
            </a:r>
          </a:p>
          <a:p>
            <a:pPr algn="r" rtl="1"/>
            <a:endParaRPr lang="en-US" sz="2800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36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13ABF-E56C-2BB9-6C12-23E1D59EC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B4544E-77F4-2F72-CCB3-336D90014512}"/>
              </a:ext>
            </a:extLst>
          </p:cNvPr>
          <p:cNvSpPr txBox="1"/>
          <p:nvPr/>
        </p:nvSpPr>
        <p:spPr>
          <a:xfrm>
            <a:off x="10287000" y="163903"/>
            <a:ext cx="1905000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1200"/>
              </a:spcAft>
            </a:pPr>
            <a:r>
              <a:rPr lang="fa-IR" sz="20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توجیه فناورانه/نوآوران بودن ايده</a:t>
            </a:r>
            <a:endParaRPr lang="fa-IR" sz="20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5236E7-E027-67DF-BBA2-DF1FD779148A}"/>
              </a:ext>
            </a:extLst>
          </p:cNvPr>
          <p:cNvSpPr txBox="1">
            <a:spLocks/>
          </p:cNvSpPr>
          <p:nvPr/>
        </p:nvSpPr>
        <p:spPr>
          <a:xfrm>
            <a:off x="502920" y="406675"/>
            <a:ext cx="9525848" cy="375689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در این اسلاید، توضیح دهید</a:t>
            </a:r>
            <a:r>
              <a:rPr lang="en-US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که ایده شما چه پیچیدگی فناورانه‌ای دارد؟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solidFill>
                <a:srgbClr val="003366"/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marL="0" indent="0" algn="just" rtl="1">
              <a:buFont typeface="Arial" panose="020B0604020202020204" pitchFamily="34" charset="0"/>
              <a:buNone/>
            </a:pPr>
            <a:r>
              <a:rPr lang="fa-IR" dirty="0">
                <a:solidFill>
                  <a:srgbClr val="003366"/>
                </a:solidFill>
                <a:latin typeface="Arial" pitchFamily="34" charset="0"/>
                <a:cs typeface="B Nazanin" panose="00000400000000000000" pitchFamily="2" charset="-78"/>
              </a:rPr>
              <a:t>درصورتی که ایده شما خدمات یا ایده خلاق و هنری است جنبه‌های نوآورانه و خلاقانه آن را توضیح دهید.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solidFill>
                <a:srgbClr val="003366"/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solidFill>
                <a:srgbClr val="003366"/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5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674DB372-0EFE-911F-6020-0AEE7AD6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8E6CCB3-E9BD-8D4B-56D5-F96D1C76CF16}"/>
              </a:ext>
            </a:extLst>
          </p:cNvPr>
          <p:cNvSpPr txBox="1"/>
          <p:nvPr/>
        </p:nvSpPr>
        <p:spPr>
          <a:xfrm>
            <a:off x="384048" y="602477"/>
            <a:ext cx="963777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rtl="1" fontAlgn="auto">
              <a:buNone/>
            </a:pPr>
            <a:r>
              <a:rPr lang="fa-IR" altLang="fa-IR" sz="3200" dirty="0">
                <a:cs typeface="B Nazanin" panose="00000400000000000000" pitchFamily="2" charset="-78"/>
              </a:rPr>
              <a:t>- فعالیت‌های انجام شده تاکنون توسط تیم خود را بصورت تیترواور توضیح دهید:</a:t>
            </a:r>
          </a:p>
          <a:p>
            <a:pPr marL="457200" indent="-457200" algn="r" rtl="1">
              <a:buClr>
                <a:srgbClr val="3CF3D1"/>
              </a:buClr>
              <a:buFont typeface="Wingdings" panose="05000000000000000000" pitchFamily="2" charset="2"/>
              <a:buChar char="v"/>
            </a:pPr>
            <a:r>
              <a:rPr lang="fa-IR" sz="3200" dirty="0">
                <a:cs typeface="2  Baran" panose="00000400000000000000" pitchFamily="2" charset="-78"/>
              </a:rPr>
              <a:t>....</a:t>
            </a:r>
          </a:p>
          <a:p>
            <a:pPr marL="457200" indent="-457200" algn="r" rtl="1">
              <a:buClr>
                <a:srgbClr val="3CF3D1"/>
              </a:buClr>
              <a:buFont typeface="Wingdings" panose="05000000000000000000" pitchFamily="2" charset="2"/>
              <a:buChar char="v"/>
            </a:pPr>
            <a:r>
              <a:rPr lang="fa-IR" sz="3200" dirty="0">
                <a:cs typeface="2  Baran" panose="00000400000000000000" pitchFamily="2" charset="-78"/>
              </a:rPr>
              <a:t>...</a:t>
            </a:r>
          </a:p>
          <a:p>
            <a:pPr marL="457200" indent="-457200" algn="r" rtl="1">
              <a:buClr>
                <a:srgbClr val="3CF3D1"/>
              </a:buClr>
              <a:buFont typeface="Wingdings" panose="05000000000000000000" pitchFamily="2" charset="2"/>
              <a:buChar char="v"/>
            </a:pPr>
            <a:r>
              <a:rPr lang="fa-IR" sz="3200" dirty="0">
                <a:cs typeface="2  Baran" panose="00000400000000000000" pitchFamily="2" charset="-78"/>
              </a:rPr>
              <a:t>..</a:t>
            </a:r>
          </a:p>
          <a:p>
            <a:pPr marL="457200" indent="-457200" algn="r" rtl="1">
              <a:buClr>
                <a:srgbClr val="3CF3D1"/>
              </a:buClr>
              <a:buFont typeface="Wingdings" panose="05000000000000000000" pitchFamily="2" charset="2"/>
              <a:buChar char="v"/>
            </a:pPr>
            <a:r>
              <a:rPr lang="fa-IR" sz="3200" dirty="0">
                <a:cs typeface="2  Baran" panose="00000400000000000000" pitchFamily="2" charset="-78"/>
              </a:rPr>
              <a:t>.</a:t>
            </a:r>
            <a:endParaRPr lang="fa-IR" altLang="fa-IR" sz="3200" dirty="0">
              <a:cs typeface="B Nazanin" panose="00000400000000000000" pitchFamily="2" charset="-78"/>
            </a:endParaRPr>
          </a:p>
          <a:p>
            <a:pPr marL="0" indent="0" algn="r" rtl="1" fontAlgn="auto">
              <a:buNone/>
            </a:pPr>
            <a:r>
              <a:rPr lang="fa-IR" altLang="fa-IR" sz="3200" dirty="0">
                <a:cs typeface="B Nazanin" panose="00000400000000000000" pitchFamily="2" charset="-78"/>
              </a:rPr>
              <a:t>- وضعیت پیشرفت ایده در چه مرحله‌ای است:</a:t>
            </a:r>
          </a:p>
          <a:p>
            <a:pPr marL="0" indent="0" algn="r" rtl="1" fontAlgn="auto">
              <a:buNone/>
            </a:pPr>
            <a:r>
              <a:rPr lang="fa-IR" altLang="fa-IR" sz="3200" dirty="0">
                <a:cs typeface="B Nazanin" panose="00000400000000000000" pitchFamily="2" charset="-78"/>
              </a:rPr>
              <a:t>1- تحقیقات </a:t>
            </a:r>
          </a:p>
          <a:p>
            <a:pPr marL="0" indent="0" algn="r" rtl="1" fontAlgn="auto">
              <a:buNone/>
            </a:pPr>
            <a:r>
              <a:rPr lang="fa-IR" altLang="fa-IR" sz="3200" dirty="0">
                <a:cs typeface="B Nazanin" panose="00000400000000000000" pitchFamily="2" charset="-78"/>
              </a:rPr>
              <a:t>2- تولید نمونه اولیه </a:t>
            </a:r>
          </a:p>
          <a:p>
            <a:pPr marL="0" indent="0" algn="r" rtl="1" fontAlgn="auto">
              <a:buNone/>
            </a:pPr>
            <a:r>
              <a:rPr lang="fa-IR" altLang="fa-IR" sz="3200" dirty="0">
                <a:cs typeface="B Nazanin" panose="00000400000000000000" pitchFamily="2" charset="-78"/>
              </a:rPr>
              <a:t>3- تولید محدود و فروش</a:t>
            </a:r>
          </a:p>
          <a:p>
            <a:pPr marL="457200" indent="-457200" algn="r" rtl="1">
              <a:buClr>
                <a:srgbClr val="3CF3D1"/>
              </a:buClr>
              <a:buFont typeface="Wingdings" panose="05000000000000000000" pitchFamily="2" charset="2"/>
              <a:buChar char="v"/>
            </a:pPr>
            <a:endParaRPr lang="en-US" sz="3000" dirty="0">
              <a:cs typeface="2  Bara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F1E68-6AA6-4939-AC1E-59C9BD2466EF}"/>
              </a:ext>
            </a:extLst>
          </p:cNvPr>
          <p:cNvSpPr txBox="1"/>
          <p:nvPr/>
        </p:nvSpPr>
        <p:spPr>
          <a:xfrm>
            <a:off x="10293945" y="2649190"/>
            <a:ext cx="17843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>
                <a:latin typeface="Gill Sans MT" pitchFamily="34" charset="0"/>
                <a:cs typeface="B Titr" panose="00000700000000000000" pitchFamily="2" charset="-78"/>
              </a:rPr>
              <a:t>فعاليت‌هاي انجام گرفته و  بلوغ ایده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7B2AB18-F6BD-8098-3B89-95928E3C782B}"/>
              </a:ext>
            </a:extLst>
          </p:cNvPr>
          <p:cNvSpPr txBox="1">
            <a:spLocks/>
          </p:cNvSpPr>
          <p:nvPr/>
        </p:nvSpPr>
        <p:spPr>
          <a:xfrm>
            <a:off x="555585" y="1536192"/>
            <a:ext cx="9219351" cy="4656263"/>
          </a:xfrm>
          <a:prstGeom prst="rect">
            <a:avLst/>
          </a:prstGeom>
        </p:spPr>
        <p:txBody>
          <a:bodyPr/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endParaRPr lang="fa-IR" alt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650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92577-0CFE-4EB3-43AF-CFE725AD9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944B98-EC15-3644-3186-32301E7B5D11}"/>
              </a:ext>
            </a:extLst>
          </p:cNvPr>
          <p:cNvSpPr txBox="1"/>
          <p:nvPr/>
        </p:nvSpPr>
        <p:spPr>
          <a:xfrm>
            <a:off x="5624051" y="1979283"/>
            <a:ext cx="519456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4800" dirty="0">
                <a:latin typeface="Vazir" panose="020B0603030804020204" pitchFamily="34" charset="-78"/>
                <a:cs typeface="Vazir" panose="020B0603030804020204" pitchFamily="34" charset="-78"/>
              </a:rPr>
              <a:t>بخش سوم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F6A18-6680-8F11-51C0-7C611A1BA965}"/>
              </a:ext>
            </a:extLst>
          </p:cNvPr>
          <p:cNvSpPr txBox="1"/>
          <p:nvPr/>
        </p:nvSpPr>
        <p:spPr>
          <a:xfrm>
            <a:off x="3184086" y="3429000"/>
            <a:ext cx="5037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1200"/>
              </a:spcAft>
            </a:pPr>
            <a:r>
              <a:rPr lang="fa-IR" sz="3200" dirty="0">
                <a:latin typeface="Shabnam" panose="020B0603030804020204" pitchFamily="34" charset="-78"/>
                <a:cs typeface="Shabnam" panose="020B0603030804020204" pitchFamily="34" charset="-78"/>
              </a:rPr>
              <a:t>معرفی بازار و رقبا</a:t>
            </a:r>
          </a:p>
        </p:txBody>
      </p:sp>
    </p:spTree>
    <p:extLst>
      <p:ext uri="{BB962C8B-B14F-4D97-AF65-F5344CB8AC3E}">
        <p14:creationId xmlns:p14="http://schemas.microsoft.com/office/powerpoint/2010/main" val="17970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>
          <a:extLst>
            <a:ext uri="{FF2B5EF4-FFF2-40B4-BE49-F238E27FC236}">
              <a16:creationId xmlns:a16="http://schemas.microsoft.com/office/drawing/2014/main" id="{F7E82BED-47BE-0C2B-135A-E13943D8D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9DE9C0-C364-C003-306B-D2D16E7D888D}"/>
              </a:ext>
            </a:extLst>
          </p:cNvPr>
          <p:cNvSpPr txBox="1"/>
          <p:nvPr/>
        </p:nvSpPr>
        <p:spPr>
          <a:xfrm>
            <a:off x="10235658" y="2492980"/>
            <a:ext cx="1975338" cy="126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1200"/>
              </a:spcAft>
            </a:pPr>
            <a:r>
              <a:rPr lang="fa-IR" sz="23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بررسی بازار ایده</a:t>
            </a:r>
          </a:p>
          <a:p>
            <a:pPr algn="ctr" rtl="1">
              <a:lnSpc>
                <a:spcPct val="150000"/>
              </a:lnSpc>
              <a:spcAft>
                <a:spcPts val="1200"/>
              </a:spcAft>
            </a:pPr>
            <a:r>
              <a:rPr lang="fa-IR" sz="2300" b="1" dirty="0">
                <a:latin typeface="Gill Sans MT" pitchFamily="34" charset="0"/>
                <a:cs typeface="B Titr" panose="00000700000000000000" pitchFamily="2" charset="-78"/>
              </a:rPr>
              <a:t>بازار هدف</a:t>
            </a:r>
            <a:r>
              <a:rPr lang="fa-IR" sz="23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 </a:t>
            </a:r>
            <a:endParaRPr lang="fa-IR" sz="23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1" name="Google Shape;225;p35">
            <a:extLst>
              <a:ext uri="{FF2B5EF4-FFF2-40B4-BE49-F238E27FC236}">
                <a16:creationId xmlns:a16="http://schemas.microsoft.com/office/drawing/2014/main" id="{D1E76E50-DBF4-D20C-0928-A717E50C0A23}"/>
              </a:ext>
            </a:extLst>
          </p:cNvPr>
          <p:cNvSpPr/>
          <p:nvPr/>
        </p:nvSpPr>
        <p:spPr>
          <a:xfrm>
            <a:off x="11123516" y="4060988"/>
            <a:ext cx="202990" cy="422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225;p35">
            <a:extLst>
              <a:ext uri="{FF2B5EF4-FFF2-40B4-BE49-F238E27FC236}">
                <a16:creationId xmlns:a16="http://schemas.microsoft.com/office/drawing/2014/main" id="{BA5D7D95-A7E5-A020-2341-5D45ED56B6ED}"/>
              </a:ext>
            </a:extLst>
          </p:cNvPr>
          <p:cNvSpPr/>
          <p:nvPr/>
        </p:nvSpPr>
        <p:spPr>
          <a:xfrm>
            <a:off x="11121832" y="5267607"/>
            <a:ext cx="202990" cy="422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32E72F-AA1D-11B9-6755-E94420EB6316}"/>
              </a:ext>
            </a:extLst>
          </p:cNvPr>
          <p:cNvGrpSpPr>
            <a:grpSpLocks/>
          </p:cNvGrpSpPr>
          <p:nvPr/>
        </p:nvGrpSpPr>
        <p:grpSpPr bwMode="auto">
          <a:xfrm>
            <a:off x="1256404" y="640485"/>
            <a:ext cx="8728216" cy="2917372"/>
            <a:chOff x="1366727" y="684724"/>
            <a:chExt cx="7552802" cy="1599503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6DB772F9-7194-49B0-A0E1-2885305548BE}"/>
                </a:ext>
              </a:extLst>
            </p:cNvPr>
            <p:cNvSpPr/>
            <p:nvPr/>
          </p:nvSpPr>
          <p:spPr>
            <a:xfrm>
              <a:off x="7085620" y="929441"/>
              <a:ext cx="1833909" cy="945801"/>
            </a:xfrm>
            <a:prstGeom prst="roundRect">
              <a:avLst/>
            </a:prstGeom>
            <a:solidFill>
              <a:srgbClr val="B77BB4">
                <a:lumMod val="40000"/>
                <a:lumOff val="60000"/>
              </a:srgbClr>
            </a:solidFill>
          </p:spPr>
          <p:txBody>
            <a:bodyPr anchor="ctr"/>
            <a:lstStyle/>
            <a:p>
              <a:pPr algn="ctr">
                <a:defRPr/>
              </a:pPr>
              <a:r>
                <a:rPr lang="fa-IR" sz="2000" b="1" dirty="0">
                  <a:solidFill>
                    <a:srgbClr val="003366"/>
                  </a:solidFill>
                  <a:latin typeface="Constantia"/>
                </a:rPr>
                <a:t>بررسی ابعاد کل بازار</a:t>
              </a:r>
              <a:endParaRPr lang="en-US" sz="2000" b="1" dirty="0">
                <a:solidFill>
                  <a:srgbClr val="003366"/>
                </a:solidFill>
                <a:latin typeface="Constantia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949D158-527A-9C07-87CE-E4B7BC92BAE6}"/>
                </a:ext>
              </a:extLst>
            </p:cNvPr>
            <p:cNvCxnSpPr/>
            <p:nvPr/>
          </p:nvCxnSpPr>
          <p:spPr>
            <a:xfrm rot="10800000">
              <a:off x="6531892" y="1402342"/>
              <a:ext cx="417609" cy="3778"/>
            </a:xfrm>
            <a:prstGeom prst="straightConnector1">
              <a:avLst/>
            </a:prstGeom>
            <a:noFill/>
            <a:ln w="9525" cap="flat" cmpd="sng" algn="ctr">
              <a:solidFill>
                <a:srgbClr val="B77BB4">
                  <a:lumMod val="75000"/>
                </a:srgbClr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E7C6C6-E356-DB4E-379D-4D41559DEFE1}"/>
                </a:ext>
              </a:extLst>
            </p:cNvPr>
            <p:cNvSpPr/>
            <p:nvPr/>
          </p:nvSpPr>
          <p:spPr>
            <a:xfrm>
              <a:off x="1366727" y="684724"/>
              <a:ext cx="5165165" cy="1599503"/>
            </a:xfrm>
            <a:prstGeom prst="rect">
              <a:avLst/>
            </a:prstGeom>
            <a:noFill/>
            <a:ln>
              <a:solidFill>
                <a:srgbClr val="B77BB4">
                  <a:lumMod val="60000"/>
                  <a:lumOff val="40000"/>
                </a:srgbClr>
              </a:solidFill>
            </a:ln>
          </p:spPr>
          <p:txBody>
            <a:bodyPr anchor="ctr"/>
            <a:lstStyle/>
            <a:p>
              <a:pPr algn="r" rtl="1"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r>
                <a:rPr lang="fa-IR" sz="2000" b="1" dirty="0">
                  <a:solidFill>
                    <a:srgbClr val="003366"/>
                  </a:solidFill>
                  <a:latin typeface="Constantia"/>
                </a:rPr>
                <a:t>بازار هدف طرح شما: </a:t>
              </a:r>
            </a:p>
            <a:p>
              <a:pPr marL="285750" indent="-285750"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" pitchFamily="2" charset="2"/>
                <a:buChar char="v"/>
                <a:defRPr/>
              </a:pPr>
              <a:r>
                <a:rPr lang="fa-IR" sz="2000" b="1" dirty="0">
                  <a:solidFill>
                    <a:srgbClr val="003366"/>
                  </a:solidFill>
                  <a:latin typeface="Constantia"/>
                </a:rPr>
                <a:t>1- ...</a:t>
              </a:r>
            </a:p>
            <a:p>
              <a:pPr marL="285750" indent="-285750"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" pitchFamily="2" charset="2"/>
                <a:buChar char="v"/>
                <a:defRPr/>
              </a:pPr>
              <a:r>
                <a:rPr lang="fa-IR" sz="2000" b="1" dirty="0">
                  <a:solidFill>
                    <a:srgbClr val="003366"/>
                  </a:solidFill>
                  <a:latin typeface="Constantia"/>
                </a:rPr>
                <a:t>2- ...</a:t>
              </a:r>
            </a:p>
            <a:p>
              <a:pPr marL="285750" indent="-285750"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" pitchFamily="2" charset="2"/>
                <a:buChar char="v"/>
                <a:defRPr/>
              </a:pPr>
              <a:r>
                <a:rPr lang="fa-IR" sz="2000" b="1" dirty="0">
                  <a:solidFill>
                    <a:srgbClr val="003366"/>
                  </a:solidFill>
                  <a:latin typeface="Constantia"/>
                </a:rPr>
                <a:t>3- ...</a:t>
              </a:r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15D76246-F6E6-AD6C-4F3F-D5DCCFB5EF88}"/>
              </a:ext>
            </a:extLst>
          </p:cNvPr>
          <p:cNvGrpSpPr>
            <a:grpSpLocks/>
          </p:cNvGrpSpPr>
          <p:nvPr/>
        </p:nvGrpSpPr>
        <p:grpSpPr bwMode="auto">
          <a:xfrm>
            <a:off x="1256404" y="3124884"/>
            <a:ext cx="8728216" cy="2708988"/>
            <a:chOff x="1366727" y="627599"/>
            <a:chExt cx="7552802" cy="1485253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64B96909-EF84-62CF-E17C-5C6F1494B3D9}"/>
                </a:ext>
              </a:extLst>
            </p:cNvPr>
            <p:cNvSpPr/>
            <p:nvPr/>
          </p:nvSpPr>
          <p:spPr>
            <a:xfrm>
              <a:off x="7085620" y="929441"/>
              <a:ext cx="1833909" cy="945801"/>
            </a:xfrm>
            <a:prstGeom prst="roundRect">
              <a:avLst/>
            </a:prstGeom>
            <a:solidFill>
              <a:srgbClr val="B77BB4">
                <a:lumMod val="40000"/>
                <a:lumOff val="60000"/>
              </a:srgbClr>
            </a:solidFill>
          </p:spPr>
          <p:txBody>
            <a:bodyPr anchor="ctr"/>
            <a:lstStyle/>
            <a:p>
              <a:pPr algn="ctr">
                <a:defRPr/>
              </a:pPr>
              <a:r>
                <a:rPr lang="fa-IR" sz="2000" b="1" dirty="0">
                  <a:solidFill>
                    <a:srgbClr val="003366"/>
                  </a:solidFill>
                  <a:latin typeface="Constantia"/>
                </a:rPr>
                <a:t>بررسی بازار هدف (گوشه)</a:t>
              </a:r>
              <a:endParaRPr lang="en-US" sz="2000" b="1" dirty="0">
                <a:solidFill>
                  <a:srgbClr val="003366"/>
                </a:solidFill>
                <a:latin typeface="Constantia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66AC256-C3AF-FEC8-C23F-EF02D5A55B7B}"/>
                </a:ext>
              </a:extLst>
            </p:cNvPr>
            <p:cNvCxnSpPr/>
            <p:nvPr/>
          </p:nvCxnSpPr>
          <p:spPr>
            <a:xfrm rot="10800000">
              <a:off x="6531892" y="1402342"/>
              <a:ext cx="417609" cy="3778"/>
            </a:xfrm>
            <a:prstGeom prst="straightConnector1">
              <a:avLst/>
            </a:prstGeom>
            <a:noFill/>
            <a:ln w="9525" cap="flat" cmpd="sng" algn="ctr">
              <a:solidFill>
                <a:srgbClr val="B77BB4">
                  <a:lumMod val="75000"/>
                </a:srgbClr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830851-101A-19C6-883B-0E811126E0D4}"/>
                </a:ext>
              </a:extLst>
            </p:cNvPr>
            <p:cNvSpPr/>
            <p:nvPr/>
          </p:nvSpPr>
          <p:spPr>
            <a:xfrm>
              <a:off x="1366727" y="627599"/>
              <a:ext cx="5165165" cy="1485253"/>
            </a:xfrm>
            <a:prstGeom prst="rect">
              <a:avLst/>
            </a:prstGeom>
            <a:noFill/>
            <a:ln>
              <a:solidFill>
                <a:srgbClr val="B77BB4">
                  <a:lumMod val="60000"/>
                  <a:lumOff val="40000"/>
                </a:srgbClr>
              </a:solidFill>
            </a:ln>
          </p:spPr>
          <p:txBody>
            <a:bodyPr anchor="ctr"/>
            <a:lstStyle/>
            <a:p>
              <a:pPr algn="r" rtl="1"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r>
                <a:rPr lang="fa-IR" sz="2000" b="1" dirty="0">
                  <a:solidFill>
                    <a:srgbClr val="003366"/>
                  </a:solidFill>
                  <a:latin typeface="Constantia"/>
                </a:rPr>
                <a:t>بازار هدف (گوشه) طرح شما: </a:t>
              </a:r>
            </a:p>
            <a:p>
              <a:pPr marL="285750" indent="-285750"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" pitchFamily="2" charset="2"/>
                <a:buChar char="v"/>
                <a:defRPr/>
              </a:pPr>
              <a:r>
                <a:rPr lang="fa-IR" sz="2000" b="1" dirty="0">
                  <a:solidFill>
                    <a:srgbClr val="003366"/>
                  </a:solidFill>
                  <a:latin typeface="Constantia"/>
                </a:rPr>
                <a:t>1- ...</a:t>
              </a:r>
            </a:p>
            <a:p>
              <a:pPr marL="285750" indent="-285750"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" pitchFamily="2" charset="2"/>
                <a:buChar char="v"/>
                <a:defRPr/>
              </a:pPr>
              <a:r>
                <a:rPr lang="fa-IR" sz="2000" b="1" dirty="0">
                  <a:solidFill>
                    <a:srgbClr val="003366"/>
                  </a:solidFill>
                  <a:latin typeface="Constantia"/>
                </a:rPr>
                <a:t>2- ...</a:t>
              </a:r>
            </a:p>
            <a:p>
              <a:pPr marL="285750" indent="-285750"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" pitchFamily="2" charset="2"/>
                <a:buChar char="v"/>
                <a:defRPr/>
              </a:pPr>
              <a:r>
                <a:rPr lang="fa-IR" sz="2000" b="1" dirty="0">
                  <a:solidFill>
                    <a:srgbClr val="003366"/>
                  </a:solidFill>
                  <a:latin typeface="Constantia"/>
                </a:rPr>
                <a:t>3- 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24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F6A9B-D70C-1C99-38FA-1827CB81D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3F7EA2-8197-807B-6E63-0335756307E9}"/>
              </a:ext>
            </a:extLst>
          </p:cNvPr>
          <p:cNvSpPr txBox="1"/>
          <p:nvPr/>
        </p:nvSpPr>
        <p:spPr>
          <a:xfrm>
            <a:off x="2052192" y="311857"/>
            <a:ext cx="9564297" cy="72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1200"/>
              </a:spcAft>
            </a:pPr>
            <a:r>
              <a:rPr lang="fa-IR" sz="30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معرفی رقبا در بازار(داخل و خارج) و نقاط قوت و ضعف به تفکیک</a:t>
            </a:r>
            <a:endParaRPr lang="fa-IR" sz="30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F2767-2046-5066-912F-AE2E6A05E9C6}"/>
              </a:ext>
            </a:extLst>
          </p:cNvPr>
          <p:cNvSpPr txBox="1"/>
          <p:nvPr/>
        </p:nvSpPr>
        <p:spPr>
          <a:xfrm>
            <a:off x="4239007" y="1038979"/>
            <a:ext cx="7186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>
                <a:cs typeface="2  Baran" panose="00000400000000000000" pitchFamily="2" charset="-78"/>
              </a:rPr>
              <a:t>متن مورد نظر را اضافه نمایید.</a:t>
            </a:r>
            <a:endParaRPr lang="en-US" sz="3000" dirty="0">
              <a:cs typeface="2  Baran" panose="00000400000000000000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912F2B-A515-C5DF-4948-E9C45D8C9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82330"/>
              </p:ext>
            </p:extLst>
          </p:nvPr>
        </p:nvGraphicFramePr>
        <p:xfrm>
          <a:off x="2052192" y="1894013"/>
          <a:ext cx="8778240" cy="435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248">
                  <a:extLst>
                    <a:ext uri="{9D8B030D-6E8A-4147-A177-3AD203B41FA5}">
                      <a16:colId xmlns:a16="http://schemas.microsoft.com/office/drawing/2014/main" val="85911303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287327595"/>
                    </a:ext>
                  </a:extLst>
                </a:gridCol>
                <a:gridCol w="1346359">
                  <a:extLst>
                    <a:ext uri="{9D8B030D-6E8A-4147-A177-3AD203B41FA5}">
                      <a16:colId xmlns:a16="http://schemas.microsoft.com/office/drawing/2014/main" val="2886011378"/>
                    </a:ext>
                  </a:extLst>
                </a:gridCol>
                <a:gridCol w="1129081">
                  <a:extLst>
                    <a:ext uri="{9D8B030D-6E8A-4147-A177-3AD203B41FA5}">
                      <a16:colId xmlns:a16="http://schemas.microsoft.com/office/drawing/2014/main" val="3321494798"/>
                    </a:ext>
                  </a:extLst>
                </a:gridCol>
                <a:gridCol w="1179830">
                  <a:extLst>
                    <a:ext uri="{9D8B030D-6E8A-4147-A177-3AD203B41FA5}">
                      <a16:colId xmlns:a16="http://schemas.microsoft.com/office/drawing/2014/main" val="275144678"/>
                    </a:ext>
                  </a:extLst>
                </a:gridCol>
                <a:gridCol w="2374562">
                  <a:extLst>
                    <a:ext uri="{9D8B030D-6E8A-4147-A177-3AD203B41FA5}">
                      <a16:colId xmlns:a16="http://schemas.microsoft.com/office/drawing/2014/main" val="2114012044"/>
                    </a:ext>
                  </a:extLst>
                </a:gridCol>
              </a:tblGrid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ea typeface="+mn-ea"/>
                          <a:cs typeface="B Titr" panose="00000700000000000000" pitchFamily="2" charset="-78"/>
                        </a:rPr>
                        <a:t>توضیحات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ea typeface="+mn-ea"/>
                          <a:cs typeface="B Titr" panose="00000700000000000000" pitchFamily="2" charset="-78"/>
                        </a:rPr>
                        <a:t>سهم بازار داخل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ea typeface="+mn-ea"/>
                          <a:cs typeface="B Titr" panose="00000700000000000000" pitchFamily="2" charset="-78"/>
                        </a:rPr>
                        <a:t>نقاط قوت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ea typeface="+mn-ea"/>
                          <a:cs typeface="B Titr" panose="00000700000000000000" pitchFamily="2" charset="-78"/>
                        </a:rPr>
                        <a:t>نقاط ضعف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ea typeface="+mn-ea"/>
                          <a:cs typeface="B Titr" panose="00000700000000000000" pitchFamily="2" charset="-78"/>
                        </a:rPr>
                        <a:t>نام کشور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ea typeface="+mn-ea"/>
                          <a:cs typeface="B Titr" panose="00000700000000000000" pitchFamily="2" charset="-78"/>
                        </a:rPr>
                        <a:t>شرح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135259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93B"/>
                          </a:solidFill>
                          <a:effectLst/>
                          <a:uLnTx/>
                          <a:uFillTx/>
                          <a:latin typeface="Vazir" panose="020B0603030804020204" pitchFamily="34" charset="-78"/>
                          <a:ea typeface="+mn-ea"/>
                          <a:cs typeface="+mn-cs"/>
                        </a:rPr>
                        <a:t>محصول خود هسته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8057043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93B"/>
                          </a:solidFill>
                          <a:effectLst/>
                          <a:uLnTx/>
                          <a:uFillTx/>
                          <a:latin typeface="Vazir" panose="020B0603030804020204" pitchFamily="34" charset="-78"/>
                          <a:ea typeface="+mn-ea"/>
                          <a:cs typeface="+mn-cs"/>
                        </a:rPr>
                        <a:t>محصول رقیب 1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002225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93B"/>
                          </a:solidFill>
                          <a:effectLst/>
                          <a:uLnTx/>
                          <a:uFillTx/>
                          <a:latin typeface="Vazir" panose="020B0603030804020204" pitchFamily="34" charset="-78"/>
                          <a:ea typeface="+mn-ea"/>
                          <a:cs typeface="+mn-cs"/>
                        </a:rPr>
                        <a:t>محصول رقیب 2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7088902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93B"/>
                          </a:solidFill>
                          <a:effectLst/>
                          <a:uLnTx/>
                          <a:uFillTx/>
                          <a:latin typeface="Vazir" panose="020B0603030804020204" pitchFamily="34" charset="-78"/>
                          <a:ea typeface="+mn-ea"/>
                          <a:cs typeface="+mn-cs"/>
                        </a:rPr>
                        <a:t>محصول رقیب 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24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DBB7A6-B373-7B92-BF19-3F399A418AA2}"/>
              </a:ext>
            </a:extLst>
          </p:cNvPr>
          <p:cNvSpPr txBox="1">
            <a:spLocks/>
          </p:cNvSpPr>
          <p:nvPr/>
        </p:nvSpPr>
        <p:spPr>
          <a:xfrm>
            <a:off x="667512" y="601740"/>
            <a:ext cx="11237976" cy="5179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2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4300" indent="-342900" algn="just" rtl="1">
              <a:buFont typeface="Wingdings" panose="05000000000000000000" pitchFamily="2" charset="2"/>
              <a:buChar char="ü"/>
            </a:pPr>
            <a:r>
              <a:rPr lang="fa-IR" b="1" dirty="0">
                <a:solidFill>
                  <a:srgbClr val="21617D"/>
                </a:solidFill>
                <a:latin typeface="IranNastaliq" pitchFamily="18" charset="0"/>
                <a:cs typeface="B Nazanin" pitchFamily="2" charset="-78"/>
              </a:rPr>
              <a:t>جهت معرفی واحد فناور لازم است تمامی اطلاعات این فایل را ارایه و چنانچه اطلاعات تكميلي ديگري داريد اضافه نمایید، الزامی به استفاده از این قالب نیست و پیشنهاد می‌شود از تم خلاقانه مورد نظر خود استفاده شود.</a:t>
            </a:r>
          </a:p>
          <a:p>
            <a:pPr marL="474300" indent="-342900" algn="just" rtl="1">
              <a:buFont typeface="Wingdings" panose="05000000000000000000" pitchFamily="2" charset="2"/>
              <a:buChar char="ü"/>
            </a:pPr>
            <a:r>
              <a:rPr lang="fa-IR" b="1" dirty="0">
                <a:solidFill>
                  <a:srgbClr val="21617D"/>
                </a:solidFill>
                <a:latin typeface="IranNastaliq" pitchFamily="18" charset="0"/>
                <a:cs typeface="B Nazanin" pitchFamily="2" charset="-78"/>
              </a:rPr>
              <a:t>صفحات به اين صورت (4 از 27) شماره‌بندي شود. در صورت تغییر تعداد اسلایدها عدد 27 از قسمت اسلاید مستر اصلاح نمایید.</a:t>
            </a:r>
          </a:p>
          <a:p>
            <a:pPr marL="474300" indent="-342900" algn="just" rtl="1">
              <a:buFont typeface="Wingdings" panose="05000000000000000000" pitchFamily="2" charset="2"/>
              <a:buChar char="ü"/>
            </a:pPr>
            <a:r>
              <a:rPr lang="fa-IR" b="1" dirty="0">
                <a:solidFill>
                  <a:srgbClr val="21617D"/>
                </a:solidFill>
                <a:latin typeface="IranNastaliq" pitchFamily="18" charset="0"/>
                <a:cs typeface="B Nazanin" pitchFamily="2" charset="-78"/>
              </a:rPr>
              <a:t>زمان ارایه 20 دقیقه می باشد (4 دقیقه معرفی تیم و رزومه، 8 دقیقه ویژگی‌های نوآورانه/فناورانه ایده، 8 دقیقه برنامه کسب و کار از جمله بازار و رقبا و برنامه کاری)</a:t>
            </a:r>
          </a:p>
          <a:p>
            <a:pPr marL="474300" indent="-342900" algn="just" rtl="1">
              <a:buFont typeface="Wingdings" panose="05000000000000000000" pitchFamily="2" charset="2"/>
              <a:buChar char="ü"/>
            </a:pPr>
            <a:r>
              <a:rPr lang="fa-IR" b="1" dirty="0">
                <a:solidFill>
                  <a:srgbClr val="21617D"/>
                </a:solidFill>
                <a:latin typeface="Arial" pitchFamily="34" charset="0"/>
                <a:cs typeface="B Nazanin" panose="00000400000000000000" pitchFamily="2" charset="-78"/>
              </a:rPr>
              <a:t>فايل تهيه شده را حتما روز قبل از برگزاري جلسه به آدرس</a:t>
            </a:r>
            <a:r>
              <a:rPr lang="en-US" b="1" dirty="0">
                <a:solidFill>
                  <a:srgbClr val="2161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paziresh@istt.ir </a:t>
            </a:r>
            <a:r>
              <a:rPr lang="fa-IR" b="1" dirty="0">
                <a:solidFill>
                  <a:srgbClr val="21617D"/>
                </a:solidFill>
                <a:latin typeface="Arial" pitchFamily="34" charset="0"/>
                <a:cs typeface="B Nazanin" panose="00000400000000000000" pitchFamily="2" charset="-78"/>
              </a:rPr>
              <a:t> ايميل و روي سامانه بارگذاري فرماييد.</a:t>
            </a:r>
          </a:p>
          <a:p>
            <a:pPr marL="474300" indent="-342900" algn="just" rtl="1">
              <a:buFont typeface="Wingdings" panose="05000000000000000000" pitchFamily="2" charset="2"/>
              <a:buChar char="ü"/>
            </a:pPr>
            <a:r>
              <a:rPr lang="fa-IR" b="1" dirty="0">
                <a:solidFill>
                  <a:srgbClr val="21617D"/>
                </a:solidFill>
                <a:latin typeface="Arial" pitchFamily="34" charset="0"/>
                <a:cs typeface="B Nazanin" panose="00000400000000000000" pitchFamily="2" charset="-78"/>
              </a:rPr>
              <a:t>در انتها پس از آماده سازی این اسلاید حذف شود.</a:t>
            </a:r>
            <a:endParaRPr lang="fa-IR" dirty="0">
              <a:solidFill>
                <a:srgbClr val="21617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31634-37BD-DD8A-9A4D-A29F9EFA9C9D}"/>
              </a:ext>
            </a:extLst>
          </p:cNvPr>
          <p:cNvSpPr txBox="1"/>
          <p:nvPr/>
        </p:nvSpPr>
        <p:spPr>
          <a:xfrm>
            <a:off x="5837505" y="148049"/>
            <a:ext cx="4659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000" b="1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نکات قابل توجه: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41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E1755-8318-2FA5-A342-191236DC8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4CBF2B-08EF-9086-62D8-D0FCD51C273D}"/>
              </a:ext>
            </a:extLst>
          </p:cNvPr>
          <p:cNvSpPr txBox="1"/>
          <p:nvPr/>
        </p:nvSpPr>
        <p:spPr>
          <a:xfrm>
            <a:off x="5206265" y="219701"/>
            <a:ext cx="6379735" cy="79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1200"/>
              </a:spcAft>
            </a:pPr>
            <a:r>
              <a:rPr lang="fa-IR" sz="33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وجه تمايز و شاخص اصلي نسبت به رقبا</a:t>
            </a:r>
            <a:endParaRPr lang="fa-IR" sz="33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42" name="그룹 44">
            <a:extLst>
              <a:ext uri="{FF2B5EF4-FFF2-40B4-BE49-F238E27FC236}">
                <a16:creationId xmlns:a16="http://schemas.microsoft.com/office/drawing/2014/main" id="{4F6C4598-E7C8-6DEB-FA47-087C2ED2085A}"/>
              </a:ext>
            </a:extLst>
          </p:cNvPr>
          <p:cNvGrpSpPr/>
          <p:nvPr/>
        </p:nvGrpSpPr>
        <p:grpSpPr>
          <a:xfrm>
            <a:off x="3553052" y="2061898"/>
            <a:ext cx="2158420" cy="542623"/>
            <a:chOff x="503781" y="2168905"/>
            <a:chExt cx="2302031" cy="54262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57B3FF3-2CF1-2447-B3BF-B2459E7976C5}"/>
                </a:ext>
              </a:extLst>
            </p:cNvPr>
            <p:cNvSpPr txBox="1"/>
            <p:nvPr/>
          </p:nvSpPr>
          <p:spPr>
            <a:xfrm>
              <a:off x="503781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26CAD4-549B-3478-B985-286602029458}"/>
                </a:ext>
              </a:extLst>
            </p:cNvPr>
            <p:cNvSpPr txBox="1"/>
            <p:nvPr/>
          </p:nvSpPr>
          <p:spPr>
            <a:xfrm>
              <a:off x="511290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45">
            <a:extLst>
              <a:ext uri="{FF2B5EF4-FFF2-40B4-BE49-F238E27FC236}">
                <a16:creationId xmlns:a16="http://schemas.microsoft.com/office/drawing/2014/main" id="{E453C881-2180-EC12-3FBD-65B7C5898E08}"/>
              </a:ext>
            </a:extLst>
          </p:cNvPr>
          <p:cNvGrpSpPr/>
          <p:nvPr/>
        </p:nvGrpSpPr>
        <p:grpSpPr>
          <a:xfrm>
            <a:off x="6180240" y="2061898"/>
            <a:ext cx="2158420" cy="542623"/>
            <a:chOff x="3326565" y="2168905"/>
            <a:chExt cx="2302031" cy="54262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60C7137-62C4-26C1-05E2-1F106B2F68A5}"/>
                </a:ext>
              </a:extLst>
            </p:cNvPr>
            <p:cNvSpPr txBox="1"/>
            <p:nvPr/>
          </p:nvSpPr>
          <p:spPr>
            <a:xfrm>
              <a:off x="3326565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D17F373-B7BB-EBFF-10B9-4751DE90D141}"/>
                </a:ext>
              </a:extLst>
            </p:cNvPr>
            <p:cNvSpPr txBox="1"/>
            <p:nvPr/>
          </p:nvSpPr>
          <p:spPr>
            <a:xfrm>
              <a:off x="3334074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F6C564-396A-2305-6D62-8BA6D5780EA9}"/>
              </a:ext>
            </a:extLst>
          </p:cNvPr>
          <p:cNvGrpSpPr/>
          <p:nvPr/>
        </p:nvGrpSpPr>
        <p:grpSpPr>
          <a:xfrm>
            <a:off x="682947" y="1303683"/>
            <a:ext cx="2581436" cy="4985074"/>
            <a:chOff x="729219" y="1303683"/>
            <a:chExt cx="2581436" cy="4985074"/>
          </a:xfrm>
        </p:grpSpPr>
        <p:sp>
          <p:nvSpPr>
            <p:cNvPr id="62" name="Rectangle 3">
              <a:extLst>
                <a:ext uri="{FF2B5EF4-FFF2-40B4-BE49-F238E27FC236}">
                  <a16:creationId xmlns:a16="http://schemas.microsoft.com/office/drawing/2014/main" id="{56FA959E-BE6B-CC5E-D505-97D4B4BAA4BB}"/>
                </a:ext>
              </a:extLst>
            </p:cNvPr>
            <p:cNvSpPr/>
            <p:nvPr/>
          </p:nvSpPr>
          <p:spPr>
            <a:xfrm>
              <a:off x="864212" y="1303683"/>
              <a:ext cx="2227774" cy="49850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63" name="그룹 57">
              <a:extLst>
                <a:ext uri="{FF2B5EF4-FFF2-40B4-BE49-F238E27FC236}">
                  <a16:creationId xmlns:a16="http://schemas.microsoft.com/office/drawing/2014/main" id="{DD322F8C-3C75-A247-E3D4-D9A1F1950D1C}"/>
                </a:ext>
              </a:extLst>
            </p:cNvPr>
            <p:cNvGrpSpPr/>
            <p:nvPr/>
          </p:nvGrpSpPr>
          <p:grpSpPr>
            <a:xfrm>
              <a:off x="738647" y="5529657"/>
              <a:ext cx="2480014" cy="756000"/>
              <a:chOff x="460651" y="4988278"/>
              <a:chExt cx="2645023" cy="756000"/>
            </a:xfrm>
          </p:grpSpPr>
          <p:sp>
            <p:nvSpPr>
              <p:cNvPr id="64" name="Rectangle 9">
                <a:extLst>
                  <a:ext uri="{FF2B5EF4-FFF2-40B4-BE49-F238E27FC236}">
                    <a16:creationId xmlns:a16="http://schemas.microsoft.com/office/drawing/2014/main" id="{3F00CE9F-F71A-7537-F483-50C949B9AC81}"/>
                  </a:ext>
                </a:extLst>
              </p:cNvPr>
              <p:cNvSpPr/>
              <p:nvPr/>
            </p:nvSpPr>
            <p:spPr>
              <a:xfrm>
                <a:off x="460651" y="5132278"/>
                <a:ext cx="2645023" cy="61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5" name="Right Triangle 10">
                <a:extLst>
                  <a:ext uri="{FF2B5EF4-FFF2-40B4-BE49-F238E27FC236}">
                    <a16:creationId xmlns:a16="http://schemas.microsoft.com/office/drawing/2014/main" id="{F43DAA30-CC4D-0631-0C5F-29B218277CB7}"/>
                  </a:ext>
                </a:extLst>
              </p:cNvPr>
              <p:cNvSpPr/>
              <p:nvPr/>
            </p:nvSpPr>
            <p:spPr>
              <a:xfrm>
                <a:off x="2961674" y="4988278"/>
                <a:ext cx="144000" cy="144000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6" name="그룹 60">
              <a:extLst>
                <a:ext uri="{FF2B5EF4-FFF2-40B4-BE49-F238E27FC236}">
                  <a16:creationId xmlns:a16="http://schemas.microsoft.com/office/drawing/2014/main" id="{EB7932FA-DB2F-A249-88BD-8669B58E6FBB}"/>
                </a:ext>
              </a:extLst>
            </p:cNvPr>
            <p:cNvGrpSpPr/>
            <p:nvPr/>
          </p:nvGrpSpPr>
          <p:grpSpPr>
            <a:xfrm>
              <a:off x="729219" y="1356924"/>
              <a:ext cx="2581436" cy="882621"/>
              <a:chOff x="450595" y="2017425"/>
              <a:chExt cx="2753193" cy="882621"/>
            </a:xfrm>
          </p:grpSpPr>
          <p:sp>
            <p:nvSpPr>
              <p:cNvPr id="67" name="Rectangle 6">
                <a:extLst>
                  <a:ext uri="{FF2B5EF4-FFF2-40B4-BE49-F238E27FC236}">
                    <a16:creationId xmlns:a16="http://schemas.microsoft.com/office/drawing/2014/main" id="{4B913EE6-E086-885E-9212-1E52569BE479}"/>
                  </a:ext>
                </a:extLst>
              </p:cNvPr>
              <p:cNvSpPr/>
              <p:nvPr/>
            </p:nvSpPr>
            <p:spPr>
              <a:xfrm rot="10800000">
                <a:off x="450595" y="2144046"/>
                <a:ext cx="2015921" cy="61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ight Triangle 7">
                <a:extLst>
                  <a:ext uri="{FF2B5EF4-FFF2-40B4-BE49-F238E27FC236}">
                    <a16:creationId xmlns:a16="http://schemas.microsoft.com/office/drawing/2014/main" id="{900D6251-4B99-BE63-A41D-586A444AAF0E}"/>
                  </a:ext>
                </a:extLst>
              </p:cNvPr>
              <p:cNvSpPr/>
              <p:nvPr/>
            </p:nvSpPr>
            <p:spPr>
              <a:xfrm rot="10800000">
                <a:off x="460651" y="2756046"/>
                <a:ext cx="144000" cy="144000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Isosceles Triangle 8">
                <a:extLst>
                  <a:ext uri="{FF2B5EF4-FFF2-40B4-BE49-F238E27FC236}">
                    <a16:creationId xmlns:a16="http://schemas.microsoft.com/office/drawing/2014/main" id="{568125A2-4E6B-3330-A957-11B9F0D33296}"/>
                  </a:ext>
                </a:extLst>
              </p:cNvPr>
              <p:cNvSpPr/>
              <p:nvPr/>
            </p:nvSpPr>
            <p:spPr>
              <a:xfrm rot="5400000">
                <a:off x="2398218" y="2077097"/>
                <a:ext cx="865242" cy="74589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62D833-B247-7A82-9781-7F4F84A791AF}"/>
              </a:ext>
            </a:extLst>
          </p:cNvPr>
          <p:cNvSpPr txBox="1"/>
          <p:nvPr/>
        </p:nvSpPr>
        <p:spPr>
          <a:xfrm>
            <a:off x="500862" y="2834695"/>
            <a:ext cx="248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2  Baran" panose="00000400000000000000" pitchFamily="2" charset="-78"/>
              </a:rPr>
              <a:t>متن مورد نظر را اضافه نمایید.</a:t>
            </a:r>
            <a:endParaRPr lang="en-US" dirty="0">
              <a:cs typeface="2  Baran" panose="00000400000000000000" pitchFamily="2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2A7B32-5842-BD9B-B646-1F92F5B49B22}"/>
              </a:ext>
            </a:extLst>
          </p:cNvPr>
          <p:cNvGrpSpPr/>
          <p:nvPr/>
        </p:nvGrpSpPr>
        <p:grpSpPr>
          <a:xfrm>
            <a:off x="3491572" y="1306427"/>
            <a:ext cx="2581436" cy="4996762"/>
            <a:chOff x="3644430" y="1319679"/>
            <a:chExt cx="2581436" cy="49967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B44CBD-DFC4-6028-05D3-6D168CDB3B79}"/>
                </a:ext>
              </a:extLst>
            </p:cNvPr>
            <p:cNvSpPr/>
            <p:nvPr/>
          </p:nvSpPr>
          <p:spPr>
            <a:xfrm>
              <a:off x="3779423" y="1319679"/>
              <a:ext cx="2227774" cy="49659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5" name="그룹 57">
              <a:extLst>
                <a:ext uri="{FF2B5EF4-FFF2-40B4-BE49-F238E27FC236}">
                  <a16:creationId xmlns:a16="http://schemas.microsoft.com/office/drawing/2014/main" id="{64CB9D3C-3DA4-49CB-BF45-A3C25D362C84}"/>
                </a:ext>
              </a:extLst>
            </p:cNvPr>
            <p:cNvGrpSpPr/>
            <p:nvPr/>
          </p:nvGrpSpPr>
          <p:grpSpPr>
            <a:xfrm>
              <a:off x="3666786" y="5560441"/>
              <a:ext cx="2480014" cy="756000"/>
              <a:chOff x="460651" y="4988278"/>
              <a:chExt cx="2645023" cy="756000"/>
            </a:xfrm>
          </p:grpSpPr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8B8C41EA-AC32-23D3-36EC-A78AC2B5719F}"/>
                  </a:ext>
                </a:extLst>
              </p:cNvPr>
              <p:cNvSpPr/>
              <p:nvPr/>
            </p:nvSpPr>
            <p:spPr>
              <a:xfrm>
                <a:off x="460651" y="5132278"/>
                <a:ext cx="2645023" cy="61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8" name="Right Triangle 10">
                <a:extLst>
                  <a:ext uri="{FF2B5EF4-FFF2-40B4-BE49-F238E27FC236}">
                    <a16:creationId xmlns:a16="http://schemas.microsoft.com/office/drawing/2014/main" id="{B294EFF9-72F8-32F3-33BC-4D58CA1F1714}"/>
                  </a:ext>
                </a:extLst>
              </p:cNvPr>
              <p:cNvSpPr/>
              <p:nvPr/>
            </p:nvSpPr>
            <p:spPr>
              <a:xfrm>
                <a:off x="2961674" y="4988278"/>
                <a:ext cx="144000" cy="144000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9" name="그룹 60">
              <a:extLst>
                <a:ext uri="{FF2B5EF4-FFF2-40B4-BE49-F238E27FC236}">
                  <a16:creationId xmlns:a16="http://schemas.microsoft.com/office/drawing/2014/main" id="{4A3BA062-F40A-AAF9-5E4C-41312F36B49E}"/>
                </a:ext>
              </a:extLst>
            </p:cNvPr>
            <p:cNvGrpSpPr/>
            <p:nvPr/>
          </p:nvGrpSpPr>
          <p:grpSpPr>
            <a:xfrm>
              <a:off x="3644430" y="1372921"/>
              <a:ext cx="2581436" cy="882621"/>
              <a:chOff x="450595" y="2017425"/>
              <a:chExt cx="2753193" cy="882621"/>
            </a:xfrm>
          </p:grpSpPr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DDF41A7E-908E-66B3-CB63-C66E5805C7E8}"/>
                  </a:ext>
                </a:extLst>
              </p:cNvPr>
              <p:cNvSpPr/>
              <p:nvPr/>
            </p:nvSpPr>
            <p:spPr>
              <a:xfrm rot="10800000">
                <a:off x="450595" y="2144046"/>
                <a:ext cx="2015921" cy="61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" name="Right Triangle 7">
                <a:extLst>
                  <a:ext uri="{FF2B5EF4-FFF2-40B4-BE49-F238E27FC236}">
                    <a16:creationId xmlns:a16="http://schemas.microsoft.com/office/drawing/2014/main" id="{A98AD17D-FB74-18BE-ACCB-64DC11261ADC}"/>
                  </a:ext>
                </a:extLst>
              </p:cNvPr>
              <p:cNvSpPr/>
              <p:nvPr/>
            </p:nvSpPr>
            <p:spPr>
              <a:xfrm rot="10800000">
                <a:off x="460651" y="2756046"/>
                <a:ext cx="144000" cy="144000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" name="Isosceles Triangle 8">
                <a:extLst>
                  <a:ext uri="{FF2B5EF4-FFF2-40B4-BE49-F238E27FC236}">
                    <a16:creationId xmlns:a16="http://schemas.microsoft.com/office/drawing/2014/main" id="{16BB8E53-B0D8-5A3A-5C7B-9F3A4154D04E}"/>
                  </a:ext>
                </a:extLst>
              </p:cNvPr>
              <p:cNvSpPr/>
              <p:nvPr/>
            </p:nvSpPr>
            <p:spPr>
              <a:xfrm rot="5400000">
                <a:off x="2398218" y="2077097"/>
                <a:ext cx="865242" cy="74589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41897A-DBF3-48B9-FC12-74E6A8AA8A74}"/>
              </a:ext>
            </a:extLst>
          </p:cNvPr>
          <p:cNvSpPr txBox="1"/>
          <p:nvPr/>
        </p:nvSpPr>
        <p:spPr>
          <a:xfrm>
            <a:off x="3416073" y="2850692"/>
            <a:ext cx="248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2  Baran" panose="00000400000000000000" pitchFamily="2" charset="-78"/>
              </a:rPr>
              <a:t>متن مورد نظر را اضافه نمایید.</a:t>
            </a:r>
            <a:endParaRPr lang="en-US" dirty="0">
              <a:cs typeface="2  Baran" panose="00000400000000000000" pitchFamily="2" charset="-7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B0160C-C53B-1803-30C3-46FB5716477A}"/>
              </a:ext>
            </a:extLst>
          </p:cNvPr>
          <p:cNvGrpSpPr/>
          <p:nvPr/>
        </p:nvGrpSpPr>
        <p:grpSpPr>
          <a:xfrm>
            <a:off x="6358880" y="1323959"/>
            <a:ext cx="2581436" cy="4955524"/>
            <a:chOff x="6531241" y="1303683"/>
            <a:chExt cx="2581436" cy="4955524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B9E52147-8CA7-AFA5-F9EE-B6B897A38EB3}"/>
                </a:ext>
              </a:extLst>
            </p:cNvPr>
            <p:cNvSpPr/>
            <p:nvPr/>
          </p:nvSpPr>
          <p:spPr>
            <a:xfrm>
              <a:off x="6666234" y="1303683"/>
              <a:ext cx="2227774" cy="49493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그룹 57">
              <a:extLst>
                <a:ext uri="{FF2B5EF4-FFF2-40B4-BE49-F238E27FC236}">
                  <a16:creationId xmlns:a16="http://schemas.microsoft.com/office/drawing/2014/main" id="{C2B94255-7E96-B026-A10B-AE9962FB7BB5}"/>
                </a:ext>
              </a:extLst>
            </p:cNvPr>
            <p:cNvGrpSpPr/>
            <p:nvPr/>
          </p:nvGrpSpPr>
          <p:grpSpPr>
            <a:xfrm>
              <a:off x="6540670" y="5503207"/>
              <a:ext cx="2480014" cy="756000"/>
              <a:chOff x="460651" y="4988278"/>
              <a:chExt cx="2645023" cy="756000"/>
            </a:xfrm>
          </p:grpSpPr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152B1E03-7AA0-481C-868C-C6972BA99CC5}"/>
                  </a:ext>
                </a:extLst>
              </p:cNvPr>
              <p:cNvSpPr/>
              <p:nvPr/>
            </p:nvSpPr>
            <p:spPr>
              <a:xfrm>
                <a:off x="460651" y="5132278"/>
                <a:ext cx="2645023" cy="61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Right Triangle 10">
                <a:extLst>
                  <a:ext uri="{FF2B5EF4-FFF2-40B4-BE49-F238E27FC236}">
                    <a16:creationId xmlns:a16="http://schemas.microsoft.com/office/drawing/2014/main" id="{3433DC47-3F4A-2EEC-2B33-FA04D0A17E56}"/>
                  </a:ext>
                </a:extLst>
              </p:cNvPr>
              <p:cNvSpPr/>
              <p:nvPr/>
            </p:nvSpPr>
            <p:spPr>
              <a:xfrm>
                <a:off x="2961674" y="4988278"/>
                <a:ext cx="144000" cy="144000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8" name="그룹 60">
              <a:extLst>
                <a:ext uri="{FF2B5EF4-FFF2-40B4-BE49-F238E27FC236}">
                  <a16:creationId xmlns:a16="http://schemas.microsoft.com/office/drawing/2014/main" id="{9D745727-A251-88FE-C232-6F238BF2A43B}"/>
                </a:ext>
              </a:extLst>
            </p:cNvPr>
            <p:cNvGrpSpPr/>
            <p:nvPr/>
          </p:nvGrpSpPr>
          <p:grpSpPr>
            <a:xfrm>
              <a:off x="6531241" y="1356924"/>
              <a:ext cx="2581436" cy="882621"/>
              <a:chOff x="450595" y="2017425"/>
              <a:chExt cx="2753193" cy="882621"/>
            </a:xfrm>
          </p:grpSpPr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D9866F43-2ABC-18F8-18B9-12634FBC887C}"/>
                  </a:ext>
                </a:extLst>
              </p:cNvPr>
              <p:cNvSpPr/>
              <p:nvPr/>
            </p:nvSpPr>
            <p:spPr>
              <a:xfrm rot="10800000">
                <a:off x="450595" y="2144046"/>
                <a:ext cx="2015921" cy="61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Right Triangle 7">
                <a:extLst>
                  <a:ext uri="{FF2B5EF4-FFF2-40B4-BE49-F238E27FC236}">
                    <a16:creationId xmlns:a16="http://schemas.microsoft.com/office/drawing/2014/main" id="{DEBFCA03-88B0-A723-E600-328261E73CC3}"/>
                  </a:ext>
                </a:extLst>
              </p:cNvPr>
              <p:cNvSpPr/>
              <p:nvPr/>
            </p:nvSpPr>
            <p:spPr>
              <a:xfrm rot="10800000">
                <a:off x="460651" y="2756046"/>
                <a:ext cx="144000" cy="144000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1" name="Isosceles Triangle 8">
                <a:extLst>
                  <a:ext uri="{FF2B5EF4-FFF2-40B4-BE49-F238E27FC236}">
                    <a16:creationId xmlns:a16="http://schemas.microsoft.com/office/drawing/2014/main" id="{CB786B30-7166-B8FB-C04C-C330EFBDCBA1}"/>
                  </a:ext>
                </a:extLst>
              </p:cNvPr>
              <p:cNvSpPr/>
              <p:nvPr/>
            </p:nvSpPr>
            <p:spPr>
              <a:xfrm rot="5400000">
                <a:off x="2398218" y="2077097"/>
                <a:ext cx="865242" cy="74589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3461750-7D9E-35A8-DACE-692027B6FEE5}"/>
              </a:ext>
            </a:extLst>
          </p:cNvPr>
          <p:cNvSpPr txBox="1"/>
          <p:nvPr/>
        </p:nvSpPr>
        <p:spPr>
          <a:xfrm>
            <a:off x="6302884" y="2834695"/>
            <a:ext cx="248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2  Baran" panose="00000400000000000000" pitchFamily="2" charset="-78"/>
              </a:rPr>
              <a:t>متن مورد نظر را اضافه نمایید.</a:t>
            </a:r>
            <a:endParaRPr lang="en-US" dirty="0">
              <a:cs typeface="2  Baran" panose="0000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E578A9-CD70-4881-8974-25EB851C693C}"/>
              </a:ext>
            </a:extLst>
          </p:cNvPr>
          <p:cNvGrpSpPr/>
          <p:nvPr/>
        </p:nvGrpSpPr>
        <p:grpSpPr>
          <a:xfrm>
            <a:off x="9149556" y="1330133"/>
            <a:ext cx="2581436" cy="4955524"/>
            <a:chOff x="9354247" y="1303683"/>
            <a:chExt cx="2581436" cy="4955524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9CC8C070-D0DB-61FD-6E6D-4CD783BF2D07}"/>
                </a:ext>
              </a:extLst>
            </p:cNvPr>
            <p:cNvSpPr/>
            <p:nvPr/>
          </p:nvSpPr>
          <p:spPr>
            <a:xfrm>
              <a:off x="9489240" y="1303683"/>
              <a:ext cx="2227774" cy="49493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4" name="그룹 57">
              <a:extLst>
                <a:ext uri="{FF2B5EF4-FFF2-40B4-BE49-F238E27FC236}">
                  <a16:creationId xmlns:a16="http://schemas.microsoft.com/office/drawing/2014/main" id="{EB5E6B80-7C28-D53F-D4BD-CB579C22CAEC}"/>
                </a:ext>
              </a:extLst>
            </p:cNvPr>
            <p:cNvGrpSpPr/>
            <p:nvPr/>
          </p:nvGrpSpPr>
          <p:grpSpPr>
            <a:xfrm>
              <a:off x="9363676" y="5503207"/>
              <a:ext cx="2480014" cy="756000"/>
              <a:chOff x="460651" y="4988278"/>
              <a:chExt cx="2645023" cy="756000"/>
            </a:xfrm>
          </p:grpSpPr>
          <p:sp>
            <p:nvSpPr>
              <p:cNvPr id="25" name="Rectangle 9">
                <a:extLst>
                  <a:ext uri="{FF2B5EF4-FFF2-40B4-BE49-F238E27FC236}">
                    <a16:creationId xmlns:a16="http://schemas.microsoft.com/office/drawing/2014/main" id="{9603F9F2-E816-1C9B-0686-4404AED8064D}"/>
                  </a:ext>
                </a:extLst>
              </p:cNvPr>
              <p:cNvSpPr/>
              <p:nvPr/>
            </p:nvSpPr>
            <p:spPr>
              <a:xfrm>
                <a:off x="460651" y="5132278"/>
                <a:ext cx="2645023" cy="61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6" name="Right Triangle 10">
                <a:extLst>
                  <a:ext uri="{FF2B5EF4-FFF2-40B4-BE49-F238E27FC236}">
                    <a16:creationId xmlns:a16="http://schemas.microsoft.com/office/drawing/2014/main" id="{B461BC6C-F7C4-197F-B6C3-15295C78F617}"/>
                  </a:ext>
                </a:extLst>
              </p:cNvPr>
              <p:cNvSpPr/>
              <p:nvPr/>
            </p:nvSpPr>
            <p:spPr>
              <a:xfrm>
                <a:off x="2961674" y="4988278"/>
                <a:ext cx="144000" cy="144000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7" name="그룹 60">
              <a:extLst>
                <a:ext uri="{FF2B5EF4-FFF2-40B4-BE49-F238E27FC236}">
                  <a16:creationId xmlns:a16="http://schemas.microsoft.com/office/drawing/2014/main" id="{DE861C14-2032-A204-D419-7783C1C0518D}"/>
                </a:ext>
              </a:extLst>
            </p:cNvPr>
            <p:cNvGrpSpPr/>
            <p:nvPr/>
          </p:nvGrpSpPr>
          <p:grpSpPr>
            <a:xfrm>
              <a:off x="9354247" y="1356924"/>
              <a:ext cx="2581436" cy="882621"/>
              <a:chOff x="450595" y="2017425"/>
              <a:chExt cx="2753193" cy="882621"/>
            </a:xfrm>
          </p:grpSpPr>
          <p:sp>
            <p:nvSpPr>
              <p:cNvPr id="28" name="Rectangle 6">
                <a:extLst>
                  <a:ext uri="{FF2B5EF4-FFF2-40B4-BE49-F238E27FC236}">
                    <a16:creationId xmlns:a16="http://schemas.microsoft.com/office/drawing/2014/main" id="{7322DE4F-AA35-92C2-6A82-E4B34EEED84C}"/>
                  </a:ext>
                </a:extLst>
              </p:cNvPr>
              <p:cNvSpPr/>
              <p:nvPr/>
            </p:nvSpPr>
            <p:spPr>
              <a:xfrm rot="10800000">
                <a:off x="450595" y="2144046"/>
                <a:ext cx="2015921" cy="61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Right Triangle 7">
                <a:extLst>
                  <a:ext uri="{FF2B5EF4-FFF2-40B4-BE49-F238E27FC236}">
                    <a16:creationId xmlns:a16="http://schemas.microsoft.com/office/drawing/2014/main" id="{CE7103E3-E651-D13E-8DEB-E40DD16D95D0}"/>
                  </a:ext>
                </a:extLst>
              </p:cNvPr>
              <p:cNvSpPr/>
              <p:nvPr/>
            </p:nvSpPr>
            <p:spPr>
              <a:xfrm rot="10800000">
                <a:off x="460651" y="2756046"/>
                <a:ext cx="144000" cy="144000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Isosceles Triangle 8">
                <a:extLst>
                  <a:ext uri="{FF2B5EF4-FFF2-40B4-BE49-F238E27FC236}">
                    <a16:creationId xmlns:a16="http://schemas.microsoft.com/office/drawing/2014/main" id="{52D1C643-664C-74EE-56C2-C79AECDB9C34}"/>
                  </a:ext>
                </a:extLst>
              </p:cNvPr>
              <p:cNvSpPr/>
              <p:nvPr/>
            </p:nvSpPr>
            <p:spPr>
              <a:xfrm rot="5400000">
                <a:off x="2398218" y="2077097"/>
                <a:ext cx="865242" cy="74589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19666D2-3AD7-263C-CAF2-4C598BC82622}"/>
              </a:ext>
            </a:extLst>
          </p:cNvPr>
          <p:cNvSpPr txBox="1"/>
          <p:nvPr/>
        </p:nvSpPr>
        <p:spPr>
          <a:xfrm>
            <a:off x="9125890" y="2834695"/>
            <a:ext cx="248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2  Baran" panose="00000400000000000000" pitchFamily="2" charset="-78"/>
              </a:rPr>
              <a:t>متن مورد نظر را اضافه نمایید.</a:t>
            </a:r>
            <a:endParaRPr lang="en-US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75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4"/>
          <p:cNvSpPr/>
          <p:nvPr/>
        </p:nvSpPr>
        <p:spPr>
          <a:xfrm>
            <a:off x="5387437" y="162046"/>
            <a:ext cx="4134437" cy="3059174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99999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39283-81DD-DD00-2C8F-F8332C9C551B}"/>
              </a:ext>
            </a:extLst>
          </p:cNvPr>
          <p:cNvSpPr txBox="1"/>
          <p:nvPr/>
        </p:nvSpPr>
        <p:spPr>
          <a:xfrm>
            <a:off x="9808619" y="2657989"/>
            <a:ext cx="2543685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28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توجیه اقتصادي ایده</a:t>
            </a:r>
            <a:endParaRPr lang="fa-IR" sz="2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EF92A-7CD9-83D3-15D3-FF3D328F4BE8}"/>
              </a:ext>
            </a:extLst>
          </p:cNvPr>
          <p:cNvSpPr txBox="1"/>
          <p:nvPr/>
        </p:nvSpPr>
        <p:spPr>
          <a:xfrm>
            <a:off x="5387438" y="410984"/>
            <a:ext cx="402799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قیمت فروش هر واحد محصول شما؟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002D7-C4E3-07C9-BCA4-C74FC03CB4F6}"/>
              </a:ext>
            </a:extLst>
          </p:cNvPr>
          <p:cNvSpPr txBox="1"/>
          <p:nvPr/>
        </p:nvSpPr>
        <p:spPr>
          <a:xfrm>
            <a:off x="1211352" y="410984"/>
            <a:ext cx="412724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قیمت فروش رقبا 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53FFE-197A-8E08-3CA2-339D9EC8F09A}"/>
              </a:ext>
            </a:extLst>
          </p:cNvPr>
          <p:cNvSpPr txBox="1"/>
          <p:nvPr/>
        </p:nvSpPr>
        <p:spPr>
          <a:xfrm>
            <a:off x="5387438" y="3619099"/>
            <a:ext cx="403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میزان هزینه مورد نیاز برای دستیابی به فناوری/ خدمت مشتری پسند چقدر براورد می کنید؟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E8C90-7FD1-A56F-9EF8-9126D28214A0}"/>
              </a:ext>
            </a:extLst>
          </p:cNvPr>
          <p:cNvSpPr txBox="1"/>
          <p:nvPr/>
        </p:nvSpPr>
        <p:spPr>
          <a:xfrm>
            <a:off x="1211351" y="3630674"/>
            <a:ext cx="412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چه میزان محصول فروش برود که از محل سود حاصل آن، هزینه بند فوق برگشت شود؟</a:t>
            </a:r>
          </a:p>
        </p:txBody>
      </p:sp>
      <p:sp>
        <p:nvSpPr>
          <p:cNvPr id="13" name="Google Shape;744;p54">
            <a:extLst>
              <a:ext uri="{FF2B5EF4-FFF2-40B4-BE49-F238E27FC236}">
                <a16:creationId xmlns:a16="http://schemas.microsoft.com/office/drawing/2014/main" id="{FC2F8A9D-8C1D-2B16-59D4-ED5EAADD1719}"/>
              </a:ext>
            </a:extLst>
          </p:cNvPr>
          <p:cNvSpPr/>
          <p:nvPr/>
        </p:nvSpPr>
        <p:spPr>
          <a:xfrm>
            <a:off x="1204157" y="162046"/>
            <a:ext cx="4134437" cy="3059174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999999"/>
              </a:solidFill>
            </a:endParaRPr>
          </a:p>
        </p:txBody>
      </p:sp>
      <p:sp>
        <p:nvSpPr>
          <p:cNvPr id="15" name="Google Shape;744;p54">
            <a:extLst>
              <a:ext uri="{FF2B5EF4-FFF2-40B4-BE49-F238E27FC236}">
                <a16:creationId xmlns:a16="http://schemas.microsoft.com/office/drawing/2014/main" id="{B44EC1CC-325A-937F-AD63-E5CB6B9115E6}"/>
              </a:ext>
            </a:extLst>
          </p:cNvPr>
          <p:cNvSpPr/>
          <p:nvPr/>
        </p:nvSpPr>
        <p:spPr>
          <a:xfrm>
            <a:off x="5387437" y="3266062"/>
            <a:ext cx="4134437" cy="3059174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999999"/>
              </a:solidFill>
            </a:endParaRPr>
          </a:p>
        </p:txBody>
      </p:sp>
      <p:sp>
        <p:nvSpPr>
          <p:cNvPr id="16" name="Google Shape;744;p54">
            <a:extLst>
              <a:ext uri="{FF2B5EF4-FFF2-40B4-BE49-F238E27FC236}">
                <a16:creationId xmlns:a16="http://schemas.microsoft.com/office/drawing/2014/main" id="{C57D25F8-4401-1FA4-057E-E51FC034FE1A}"/>
              </a:ext>
            </a:extLst>
          </p:cNvPr>
          <p:cNvSpPr/>
          <p:nvPr/>
        </p:nvSpPr>
        <p:spPr>
          <a:xfrm>
            <a:off x="1211352" y="3266062"/>
            <a:ext cx="4134437" cy="3059174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9999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>
          <a:extLst>
            <a:ext uri="{FF2B5EF4-FFF2-40B4-BE49-F238E27FC236}">
              <a16:creationId xmlns:a16="http://schemas.microsoft.com/office/drawing/2014/main" id="{7BBFE4EF-EBB3-6784-4933-604D4B9D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>
            <a:extLst>
              <a:ext uri="{FF2B5EF4-FFF2-40B4-BE49-F238E27FC236}">
                <a16:creationId xmlns:a16="http://schemas.microsoft.com/office/drawing/2014/main" id="{3F46E065-32A0-EA77-EF85-2DDD6E4987EF}"/>
              </a:ext>
            </a:extLst>
          </p:cNvPr>
          <p:cNvSpPr/>
          <p:nvPr/>
        </p:nvSpPr>
        <p:spPr>
          <a:xfrm>
            <a:off x="11125200" y="1187467"/>
            <a:ext cx="202990" cy="422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E15C8E-1FDC-0F65-AF63-0830A3D3F31C}"/>
              </a:ext>
            </a:extLst>
          </p:cNvPr>
          <p:cNvSpPr txBox="1"/>
          <p:nvPr/>
        </p:nvSpPr>
        <p:spPr>
          <a:xfrm>
            <a:off x="5417630" y="133136"/>
            <a:ext cx="60212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35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فرصت هاي كاري (حال و آینده):</a:t>
            </a:r>
            <a:endParaRPr lang="fa-IR" sz="35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Google Shape;225;p35">
            <a:extLst>
              <a:ext uri="{FF2B5EF4-FFF2-40B4-BE49-F238E27FC236}">
                <a16:creationId xmlns:a16="http://schemas.microsoft.com/office/drawing/2014/main" id="{80B33F71-7BF3-2F4C-BFB4-32DF536E1F91}"/>
              </a:ext>
            </a:extLst>
          </p:cNvPr>
          <p:cNvSpPr/>
          <p:nvPr/>
        </p:nvSpPr>
        <p:spPr>
          <a:xfrm>
            <a:off x="11123516" y="1758467"/>
            <a:ext cx="202990" cy="422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Google Shape;225;p35">
            <a:extLst>
              <a:ext uri="{FF2B5EF4-FFF2-40B4-BE49-F238E27FC236}">
                <a16:creationId xmlns:a16="http://schemas.microsoft.com/office/drawing/2014/main" id="{7FA5BB20-07D1-3798-FB72-BB44F659834A}"/>
              </a:ext>
            </a:extLst>
          </p:cNvPr>
          <p:cNvSpPr/>
          <p:nvPr/>
        </p:nvSpPr>
        <p:spPr>
          <a:xfrm>
            <a:off x="11125200" y="2340106"/>
            <a:ext cx="202990" cy="422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225;p35">
            <a:extLst>
              <a:ext uri="{FF2B5EF4-FFF2-40B4-BE49-F238E27FC236}">
                <a16:creationId xmlns:a16="http://schemas.microsoft.com/office/drawing/2014/main" id="{23F5BBDE-3404-B2EE-F85C-AEB57D999CF7}"/>
              </a:ext>
            </a:extLst>
          </p:cNvPr>
          <p:cNvSpPr/>
          <p:nvPr/>
        </p:nvSpPr>
        <p:spPr>
          <a:xfrm>
            <a:off x="11123516" y="2908349"/>
            <a:ext cx="202990" cy="422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225;p35">
            <a:extLst>
              <a:ext uri="{FF2B5EF4-FFF2-40B4-BE49-F238E27FC236}">
                <a16:creationId xmlns:a16="http://schemas.microsoft.com/office/drawing/2014/main" id="{4DA606A3-A164-CC59-35FC-85DAAA2DA26D}"/>
              </a:ext>
            </a:extLst>
          </p:cNvPr>
          <p:cNvSpPr/>
          <p:nvPr/>
        </p:nvSpPr>
        <p:spPr>
          <a:xfrm>
            <a:off x="11121832" y="3479349"/>
            <a:ext cx="202990" cy="422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225;p35">
            <a:extLst>
              <a:ext uri="{FF2B5EF4-FFF2-40B4-BE49-F238E27FC236}">
                <a16:creationId xmlns:a16="http://schemas.microsoft.com/office/drawing/2014/main" id="{30003DBF-B7A7-6108-BC48-34330AD741ED}"/>
              </a:ext>
            </a:extLst>
          </p:cNvPr>
          <p:cNvSpPr/>
          <p:nvPr/>
        </p:nvSpPr>
        <p:spPr>
          <a:xfrm>
            <a:off x="11123516" y="4060988"/>
            <a:ext cx="202990" cy="422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225;p35">
            <a:extLst>
              <a:ext uri="{FF2B5EF4-FFF2-40B4-BE49-F238E27FC236}">
                <a16:creationId xmlns:a16="http://schemas.microsoft.com/office/drawing/2014/main" id="{F5939D50-881A-53EC-3D1C-6F986BA7B507}"/>
              </a:ext>
            </a:extLst>
          </p:cNvPr>
          <p:cNvSpPr/>
          <p:nvPr/>
        </p:nvSpPr>
        <p:spPr>
          <a:xfrm>
            <a:off x="11123516" y="4696607"/>
            <a:ext cx="202990" cy="422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225;p35">
            <a:extLst>
              <a:ext uri="{FF2B5EF4-FFF2-40B4-BE49-F238E27FC236}">
                <a16:creationId xmlns:a16="http://schemas.microsoft.com/office/drawing/2014/main" id="{48DF2A63-9C79-DEDE-311F-13196DD8C9FC}"/>
              </a:ext>
            </a:extLst>
          </p:cNvPr>
          <p:cNvSpPr/>
          <p:nvPr/>
        </p:nvSpPr>
        <p:spPr>
          <a:xfrm>
            <a:off x="11121832" y="5267607"/>
            <a:ext cx="202990" cy="422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225;p35">
            <a:extLst>
              <a:ext uri="{FF2B5EF4-FFF2-40B4-BE49-F238E27FC236}">
                <a16:creationId xmlns:a16="http://schemas.microsoft.com/office/drawing/2014/main" id="{BF0ADEAA-C03B-0465-E7B1-73DC84CF9D2F}"/>
              </a:ext>
            </a:extLst>
          </p:cNvPr>
          <p:cNvSpPr/>
          <p:nvPr/>
        </p:nvSpPr>
        <p:spPr>
          <a:xfrm>
            <a:off x="11123516" y="5849246"/>
            <a:ext cx="202990" cy="422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40115-9797-D409-9557-22EE8066C7C4}"/>
              </a:ext>
            </a:extLst>
          </p:cNvPr>
          <p:cNvSpPr txBox="1"/>
          <p:nvPr/>
        </p:nvSpPr>
        <p:spPr>
          <a:xfrm>
            <a:off x="502920" y="917989"/>
            <a:ext cx="10397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>
                <a:cs typeface="B Nazanin" panose="00000400000000000000" pitchFamily="2" charset="-78"/>
              </a:rPr>
              <a:t>با انتخاب این ایده، در خلال اجرا یا پس از ساخت محصول یا ارایه خدمت چه فرصت‌ها یا محصولات/ خدمات جدیدی قابل دستیابی خواهد بود.</a:t>
            </a:r>
            <a:endParaRPr lang="en-US" sz="3000" dirty="0"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85CD0-210D-D17E-F6BF-F5BBA1569CB3}"/>
              </a:ext>
            </a:extLst>
          </p:cNvPr>
          <p:cNvSpPr/>
          <p:nvPr/>
        </p:nvSpPr>
        <p:spPr>
          <a:xfrm>
            <a:off x="8059331" y="2062639"/>
            <a:ext cx="2942926" cy="7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C20FDB-1823-4215-6A5D-04B7140C1EDD}"/>
              </a:ext>
            </a:extLst>
          </p:cNvPr>
          <p:cNvSpPr/>
          <p:nvPr/>
        </p:nvSpPr>
        <p:spPr>
          <a:xfrm>
            <a:off x="1549402" y="4591174"/>
            <a:ext cx="2942926" cy="79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6" name="Bent-Up Arrow 129">
            <a:extLst>
              <a:ext uri="{FF2B5EF4-FFF2-40B4-BE49-F238E27FC236}">
                <a16:creationId xmlns:a16="http://schemas.microsoft.com/office/drawing/2014/main" id="{1430AB36-9927-7DFC-B0D8-01ECBDA67F74}"/>
              </a:ext>
            </a:extLst>
          </p:cNvPr>
          <p:cNvSpPr/>
          <p:nvPr/>
        </p:nvSpPr>
        <p:spPr>
          <a:xfrm rot="16200000" flipV="1">
            <a:off x="3018573" y="3898199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2054A6-4EE8-63E5-66B1-6D25ED7B4BC1}"/>
              </a:ext>
            </a:extLst>
          </p:cNvPr>
          <p:cNvSpPr/>
          <p:nvPr/>
        </p:nvSpPr>
        <p:spPr>
          <a:xfrm>
            <a:off x="3719378" y="3748329"/>
            <a:ext cx="2942926" cy="79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8" name="Bent-Up Arrow 130">
            <a:extLst>
              <a:ext uri="{FF2B5EF4-FFF2-40B4-BE49-F238E27FC236}">
                <a16:creationId xmlns:a16="http://schemas.microsoft.com/office/drawing/2014/main" id="{F82C0BC0-5353-D782-6448-F621E87F971D}"/>
              </a:ext>
            </a:extLst>
          </p:cNvPr>
          <p:cNvSpPr/>
          <p:nvPr/>
        </p:nvSpPr>
        <p:spPr>
          <a:xfrm rot="16200000" flipV="1">
            <a:off x="5186296" y="3068886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5E2BB1-ED54-CDE6-46E5-9705191FEA1A}"/>
              </a:ext>
            </a:extLst>
          </p:cNvPr>
          <p:cNvSpPr/>
          <p:nvPr/>
        </p:nvSpPr>
        <p:spPr>
          <a:xfrm>
            <a:off x="5889354" y="2905484"/>
            <a:ext cx="2942926" cy="79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Bent-Up Arrow 131">
            <a:extLst>
              <a:ext uri="{FF2B5EF4-FFF2-40B4-BE49-F238E27FC236}">
                <a16:creationId xmlns:a16="http://schemas.microsoft.com/office/drawing/2014/main" id="{63AF5FA5-CB85-1B88-1683-3DC3F5223C77}"/>
              </a:ext>
            </a:extLst>
          </p:cNvPr>
          <p:cNvSpPr/>
          <p:nvPr/>
        </p:nvSpPr>
        <p:spPr>
          <a:xfrm rot="16200000" flipV="1">
            <a:off x="7354019" y="2252271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Graphic 46">
            <a:extLst>
              <a:ext uri="{FF2B5EF4-FFF2-40B4-BE49-F238E27FC236}">
                <a16:creationId xmlns:a16="http://schemas.microsoft.com/office/drawing/2014/main" id="{4215D83E-63E3-EF0C-AAEF-467EE54222D8}"/>
              </a:ext>
            </a:extLst>
          </p:cNvPr>
          <p:cNvSpPr/>
          <p:nvPr/>
        </p:nvSpPr>
        <p:spPr>
          <a:xfrm rot="20395817">
            <a:off x="194076" y="2601398"/>
            <a:ext cx="2039136" cy="2345596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tx1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739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1FAF249-F987-BE2F-9E39-4002EC18B1DB}"/>
              </a:ext>
            </a:extLst>
          </p:cNvPr>
          <p:cNvSpPr txBox="1"/>
          <p:nvPr/>
        </p:nvSpPr>
        <p:spPr>
          <a:xfrm>
            <a:off x="5791227" y="384048"/>
            <a:ext cx="6076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30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موانع و مشكلات اجرايي (مالي/غيرمالي):</a:t>
            </a:r>
            <a:br>
              <a:rPr lang="fa-IR" sz="3000" b="1" dirty="0">
                <a:latin typeface="IranNastaliq" pitchFamily="18" charset="0"/>
                <a:cs typeface="B Titr" panose="00000700000000000000" pitchFamily="2" charset="-78"/>
              </a:rPr>
            </a:br>
            <a:endParaRPr lang="fa-IR" sz="3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A827214-8B76-1504-EDFF-60C4EF001A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7549" r="27549"/>
          <a:stretch>
            <a:fillRect/>
          </a:stretch>
        </p:blipFill>
        <p:spPr>
          <a:xfrm>
            <a:off x="396323" y="2766619"/>
            <a:ext cx="2557190" cy="366049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BBAAB8-3975-4BBD-DFC6-AE900B12D831}"/>
              </a:ext>
            </a:extLst>
          </p:cNvPr>
          <p:cNvSpPr txBox="1">
            <a:spLocks/>
          </p:cNvSpPr>
          <p:nvPr/>
        </p:nvSpPr>
        <p:spPr>
          <a:xfrm>
            <a:off x="947851" y="1179600"/>
            <a:ext cx="10602409" cy="386539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50000"/>
              </a:lnSpc>
            </a:pPr>
            <a:r>
              <a:rPr lang="fa-IR" sz="2800" dirty="0">
                <a:solidFill>
                  <a:srgbClr val="003366"/>
                </a:solidFill>
                <a:latin typeface="Constantia"/>
                <a:ea typeface="+mn-ea"/>
                <a:cs typeface="B Nazanin" panose="00000400000000000000" pitchFamily="2" charset="-78"/>
              </a:rPr>
              <a:t>مانند: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800" dirty="0">
                <a:solidFill>
                  <a:srgbClr val="003366"/>
                </a:solidFill>
                <a:latin typeface="Constantia"/>
                <a:ea typeface="+mn-ea"/>
                <a:cs typeface="B Nazanin" panose="00000400000000000000" pitchFamily="2" charset="-78"/>
              </a:rPr>
              <a:t>اخذ مجوزها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800" dirty="0">
                <a:solidFill>
                  <a:srgbClr val="003366"/>
                </a:solidFill>
                <a:latin typeface="Constantia"/>
                <a:ea typeface="+mn-ea"/>
                <a:cs typeface="B Nazanin" panose="00000400000000000000" pitchFamily="2" charset="-78"/>
              </a:rPr>
              <a:t>تامین سرمایه اولیه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800" dirty="0">
                <a:solidFill>
                  <a:srgbClr val="003366"/>
                </a:solidFill>
                <a:latin typeface="Constantia"/>
                <a:ea typeface="+mn-ea"/>
                <a:cs typeface="B Nazanin" panose="00000400000000000000" pitchFamily="2" charset="-78"/>
              </a:rPr>
              <a:t>تامین ماده اولیه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800" dirty="0">
                <a:solidFill>
                  <a:srgbClr val="003366"/>
                </a:solidFill>
                <a:latin typeface="Constantia"/>
                <a:ea typeface="+mn-ea"/>
                <a:cs typeface="B Nazanin" panose="00000400000000000000" pitchFamily="2" charset="-78"/>
              </a:rPr>
              <a:t>مشکلات دستیابی به فناوری و تولید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fa-IR" sz="2800" dirty="0">
                <a:solidFill>
                  <a:srgbClr val="003366"/>
                </a:solidFill>
                <a:latin typeface="Constantia"/>
                <a:ea typeface="+mn-ea"/>
                <a:cs typeface="B Nazanin" panose="00000400000000000000" pitchFamily="2" charset="-78"/>
              </a:rPr>
              <a:t>.........</a:t>
            </a:r>
          </a:p>
        </p:txBody>
      </p:sp>
    </p:spTree>
    <p:extLst>
      <p:ext uri="{BB962C8B-B14F-4D97-AF65-F5344CB8AC3E}">
        <p14:creationId xmlns:p14="http://schemas.microsoft.com/office/powerpoint/2010/main" val="42784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5777E-6A7D-80B5-0C8B-1CBB82ECC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ACC8C0A-AF20-EB70-0131-A0370FFA2203}"/>
              </a:ext>
            </a:extLst>
          </p:cNvPr>
          <p:cNvSpPr txBox="1"/>
          <p:nvPr/>
        </p:nvSpPr>
        <p:spPr>
          <a:xfrm>
            <a:off x="5624051" y="1979283"/>
            <a:ext cx="519456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4800" dirty="0">
                <a:latin typeface="Vazir" panose="020B0603030804020204" pitchFamily="34" charset="-78"/>
                <a:cs typeface="Vazir" panose="020B0603030804020204" pitchFamily="34" charset="-78"/>
              </a:rPr>
              <a:t>بخش چهارم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A0869-0271-125F-6114-36CE9234F252}"/>
              </a:ext>
            </a:extLst>
          </p:cNvPr>
          <p:cNvSpPr txBox="1"/>
          <p:nvPr/>
        </p:nvSpPr>
        <p:spPr>
          <a:xfrm>
            <a:off x="2568268" y="3429000"/>
            <a:ext cx="5037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1200"/>
              </a:spcAft>
            </a:pPr>
            <a:r>
              <a:rPr lang="fa-IR" sz="3200" dirty="0">
                <a:latin typeface="Shabnam" panose="020B0603030804020204" pitchFamily="34" charset="-78"/>
                <a:cs typeface="Shabnam" panose="020B0603030804020204" pitchFamily="34" charset="-78"/>
              </a:rPr>
              <a:t>برنامه کاری</a:t>
            </a:r>
          </a:p>
        </p:txBody>
      </p:sp>
    </p:spTree>
    <p:extLst>
      <p:ext uri="{BB962C8B-B14F-4D97-AF65-F5344CB8AC3E}">
        <p14:creationId xmlns:p14="http://schemas.microsoft.com/office/powerpoint/2010/main" val="39153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751DD-0424-F059-113E-E6A5737B7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DCD43F-C26A-EE51-F4CB-87940E8909B6}"/>
              </a:ext>
            </a:extLst>
          </p:cNvPr>
          <p:cNvSpPr txBox="1"/>
          <p:nvPr/>
        </p:nvSpPr>
        <p:spPr>
          <a:xfrm>
            <a:off x="4120588" y="419772"/>
            <a:ext cx="7469280" cy="72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1200"/>
              </a:spcAft>
            </a:pPr>
            <a:r>
              <a:rPr lang="fa-IR" sz="30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مراحل برنامه كاري هسته در دوره رشد مقدماتي </a:t>
            </a:r>
            <a:endParaRPr lang="fa-IR" sz="30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42" name="그룹 44">
            <a:extLst>
              <a:ext uri="{FF2B5EF4-FFF2-40B4-BE49-F238E27FC236}">
                <a16:creationId xmlns:a16="http://schemas.microsoft.com/office/drawing/2014/main" id="{6E2172B7-968D-DCB7-577F-40B650DB6208}"/>
              </a:ext>
            </a:extLst>
          </p:cNvPr>
          <p:cNvGrpSpPr/>
          <p:nvPr/>
        </p:nvGrpSpPr>
        <p:grpSpPr>
          <a:xfrm>
            <a:off x="3553052" y="2061898"/>
            <a:ext cx="2158420" cy="542623"/>
            <a:chOff x="503781" y="2168905"/>
            <a:chExt cx="2302031" cy="54262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20B39C-B8CA-5F36-9135-D1A5C3E0BB5D}"/>
                </a:ext>
              </a:extLst>
            </p:cNvPr>
            <p:cNvSpPr txBox="1"/>
            <p:nvPr/>
          </p:nvSpPr>
          <p:spPr>
            <a:xfrm>
              <a:off x="503781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EC0DE9E-2747-BB9F-E65D-0C54E2E014E3}"/>
                </a:ext>
              </a:extLst>
            </p:cNvPr>
            <p:cNvSpPr txBox="1"/>
            <p:nvPr/>
          </p:nvSpPr>
          <p:spPr>
            <a:xfrm>
              <a:off x="511290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45">
            <a:extLst>
              <a:ext uri="{FF2B5EF4-FFF2-40B4-BE49-F238E27FC236}">
                <a16:creationId xmlns:a16="http://schemas.microsoft.com/office/drawing/2014/main" id="{8A4BF4D1-0B44-3DFC-E822-EA0C87567BB1}"/>
              </a:ext>
            </a:extLst>
          </p:cNvPr>
          <p:cNvGrpSpPr/>
          <p:nvPr/>
        </p:nvGrpSpPr>
        <p:grpSpPr>
          <a:xfrm>
            <a:off x="6180240" y="2061898"/>
            <a:ext cx="2158420" cy="542623"/>
            <a:chOff x="3326565" y="2168905"/>
            <a:chExt cx="2302031" cy="54262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1B8DC3-6061-AD44-4449-8AF53802EDE8}"/>
                </a:ext>
              </a:extLst>
            </p:cNvPr>
            <p:cNvSpPr txBox="1"/>
            <p:nvPr/>
          </p:nvSpPr>
          <p:spPr>
            <a:xfrm>
              <a:off x="3326565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9B22540-7512-6EBD-4178-46CADDDA0BDB}"/>
                </a:ext>
              </a:extLst>
            </p:cNvPr>
            <p:cNvSpPr txBox="1"/>
            <p:nvPr/>
          </p:nvSpPr>
          <p:spPr>
            <a:xfrm>
              <a:off x="3334074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49A3C5-96FE-2C2D-0006-13666F221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45301"/>
              </p:ext>
            </p:extLst>
          </p:nvPr>
        </p:nvGraphicFramePr>
        <p:xfrm>
          <a:off x="1303213" y="1299119"/>
          <a:ext cx="10134600" cy="435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04">
                  <a:extLst>
                    <a:ext uri="{9D8B030D-6E8A-4147-A177-3AD203B41FA5}">
                      <a16:colId xmlns:a16="http://schemas.microsoft.com/office/drawing/2014/main" val="122392597"/>
                    </a:ext>
                  </a:extLst>
                </a:gridCol>
                <a:gridCol w="983848">
                  <a:extLst>
                    <a:ext uri="{9D8B030D-6E8A-4147-A177-3AD203B41FA5}">
                      <a16:colId xmlns:a16="http://schemas.microsoft.com/office/drawing/2014/main" val="2610819188"/>
                    </a:ext>
                  </a:extLst>
                </a:gridCol>
                <a:gridCol w="1006997">
                  <a:extLst>
                    <a:ext uri="{9D8B030D-6E8A-4147-A177-3AD203B41FA5}">
                      <a16:colId xmlns:a16="http://schemas.microsoft.com/office/drawing/2014/main" val="3909612916"/>
                    </a:ext>
                  </a:extLst>
                </a:gridCol>
                <a:gridCol w="1076446">
                  <a:extLst>
                    <a:ext uri="{9D8B030D-6E8A-4147-A177-3AD203B41FA5}">
                      <a16:colId xmlns:a16="http://schemas.microsoft.com/office/drawing/2014/main" val="4038386402"/>
                    </a:ext>
                  </a:extLst>
                </a:gridCol>
                <a:gridCol w="1041721">
                  <a:extLst>
                    <a:ext uri="{9D8B030D-6E8A-4147-A177-3AD203B41FA5}">
                      <a16:colId xmlns:a16="http://schemas.microsoft.com/office/drawing/2014/main" val="255359595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4175681043"/>
                    </a:ext>
                  </a:extLst>
                </a:gridCol>
                <a:gridCol w="1076446">
                  <a:extLst>
                    <a:ext uri="{9D8B030D-6E8A-4147-A177-3AD203B41FA5}">
                      <a16:colId xmlns:a16="http://schemas.microsoft.com/office/drawing/2014/main" val="643712883"/>
                    </a:ext>
                  </a:extLst>
                </a:gridCol>
                <a:gridCol w="2166491">
                  <a:extLst>
                    <a:ext uri="{9D8B030D-6E8A-4147-A177-3AD203B41FA5}">
                      <a16:colId xmlns:a16="http://schemas.microsoft.com/office/drawing/2014/main" val="2243764224"/>
                    </a:ext>
                  </a:extLst>
                </a:gridCol>
              </a:tblGrid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ea typeface="Majalla UI"/>
                          <a:cs typeface="B Titr" panose="00000700000000000000" pitchFamily="2" charset="-78"/>
                        </a:rPr>
                        <a:t>مبلغ مورد نیاز (ریال)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cs typeface="B Titr" panose="00000700000000000000" pitchFamily="2" charset="-78"/>
                        </a:rPr>
                        <a:t>ماه ششم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cs typeface="B Titr" panose="00000700000000000000" pitchFamily="2" charset="-78"/>
                        </a:rPr>
                        <a:t>ماه پنجم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cs typeface="B Titr" panose="00000700000000000000" pitchFamily="2" charset="-78"/>
                        </a:rPr>
                        <a:t>ماه چهارم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cs typeface="B Titr" panose="00000700000000000000" pitchFamily="2" charset="-78"/>
                        </a:rPr>
                        <a:t>ماه سوم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cs typeface="B Titr" panose="00000700000000000000" pitchFamily="2" charset="-78"/>
                        </a:rPr>
                        <a:t>ماه دوم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cs typeface="B Titr" panose="00000700000000000000" pitchFamily="2" charset="-78"/>
                        </a:rPr>
                        <a:t>ماه اول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2  Nazanin"/>
                          <a:cs typeface="B Titr" panose="00000700000000000000" pitchFamily="2" charset="-78"/>
                        </a:rPr>
                        <a:t>نوع فعاليت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904511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2166191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115394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161707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514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0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3;p32">
            <a:extLst>
              <a:ext uri="{FF2B5EF4-FFF2-40B4-BE49-F238E27FC236}">
                <a16:creationId xmlns:a16="http://schemas.microsoft.com/office/drawing/2014/main" id="{F5245886-7988-67CE-175A-FCE7A9D98DB4}"/>
              </a:ext>
            </a:extLst>
          </p:cNvPr>
          <p:cNvSpPr txBox="1">
            <a:spLocks/>
          </p:cNvSpPr>
          <p:nvPr/>
        </p:nvSpPr>
        <p:spPr>
          <a:xfrm>
            <a:off x="3525920" y="2261400"/>
            <a:ext cx="5531461" cy="1167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600" baseline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algn="ctr" rt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a-IR" sz="6000" spc="0" dirty="0">
                <a:solidFill>
                  <a:srgbClr val="43434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با تشکر</a:t>
            </a:r>
            <a:endParaRPr lang="fa-IR" sz="6000" spc="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0DDF77-219D-5F69-F86B-881B46294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6597" cy="6854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5D873-0D28-350D-DC3D-E9138B5ACA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434975" cy="384175"/>
          </a:xfrm>
          <a:prstGeom prst="rect">
            <a:avLst/>
          </a:prstGeom>
        </p:spPr>
        <p:txBody>
          <a:bodyPr/>
          <a:lstStyle/>
          <a:p>
            <a:fld id="{09A01C0A-2BB6-49E7-91A3-DCB9F9F5958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B64C05-D5E3-0387-7C8F-6221862B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76644" y="381000"/>
            <a:ext cx="0" cy="6038848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F1B3492-2CFB-119D-49F0-B05C2881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5409" y="913958"/>
            <a:ext cx="202470" cy="202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5B69A7-2231-4719-4958-1B49FB2F5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5409" y="2096896"/>
            <a:ext cx="202470" cy="202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26BC69-F3CE-0514-2FAF-CAA3DEA3E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5409" y="3279834"/>
            <a:ext cx="202470" cy="202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AEF646-9608-625C-A633-C78DE98A6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5409" y="4462772"/>
            <a:ext cx="202470" cy="202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1C22C-CFFD-4A89-65C4-AF3244D77BB6}"/>
              </a:ext>
            </a:extLst>
          </p:cNvPr>
          <p:cNvSpPr txBox="1"/>
          <p:nvPr/>
        </p:nvSpPr>
        <p:spPr>
          <a:xfrm>
            <a:off x="5485846" y="784360"/>
            <a:ext cx="3003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عنوان بخش اول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3ACE6-7326-F045-F1C4-C0CA5595B0CD}"/>
              </a:ext>
            </a:extLst>
          </p:cNvPr>
          <p:cNvSpPr txBox="1"/>
          <p:nvPr/>
        </p:nvSpPr>
        <p:spPr>
          <a:xfrm>
            <a:off x="5298166" y="1205085"/>
            <a:ext cx="2852555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1200"/>
              </a:spcAft>
            </a:pPr>
            <a:r>
              <a:rPr lang="fa-IR" sz="1400" dirty="0">
                <a:latin typeface="Shabnam" panose="020B0603030804020204" pitchFamily="34" charset="-78"/>
                <a:cs typeface="Shabnam" panose="020B0603030804020204" pitchFamily="34" charset="-78"/>
              </a:rPr>
              <a:t>معرفی تیم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67533-644C-930C-4606-0E3ACE60A518}"/>
              </a:ext>
            </a:extLst>
          </p:cNvPr>
          <p:cNvSpPr txBox="1"/>
          <p:nvPr/>
        </p:nvSpPr>
        <p:spPr>
          <a:xfrm>
            <a:off x="5485846" y="3020639"/>
            <a:ext cx="3003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عنوان بخش سوم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C6A61C-0F07-A5AE-7B8E-23D2487A164F}"/>
              </a:ext>
            </a:extLst>
          </p:cNvPr>
          <p:cNvSpPr txBox="1"/>
          <p:nvPr/>
        </p:nvSpPr>
        <p:spPr>
          <a:xfrm>
            <a:off x="5442206" y="3400424"/>
            <a:ext cx="2852555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1200"/>
              </a:spcAft>
            </a:pPr>
            <a:r>
              <a:rPr lang="fa-IR" sz="1400" dirty="0">
                <a:latin typeface="Shabnam" panose="020B0603030804020204" pitchFamily="34" charset="-78"/>
                <a:cs typeface="Shabnam" panose="020B0603030804020204" pitchFamily="34" charset="-78"/>
              </a:rPr>
              <a:t>معرفی بازار و رقبا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B9CF-FF56-7305-1081-1AA6AFFAC8D9}"/>
              </a:ext>
            </a:extLst>
          </p:cNvPr>
          <p:cNvSpPr txBox="1"/>
          <p:nvPr/>
        </p:nvSpPr>
        <p:spPr>
          <a:xfrm>
            <a:off x="8965560" y="1837701"/>
            <a:ext cx="2901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120000"/>
              </a:lnSpc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عنوان بخش دوم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363E01-D438-591E-4123-D9F4CCE05B32}"/>
              </a:ext>
            </a:extLst>
          </p:cNvPr>
          <p:cNvSpPr txBox="1"/>
          <p:nvPr/>
        </p:nvSpPr>
        <p:spPr>
          <a:xfrm>
            <a:off x="9058528" y="2198131"/>
            <a:ext cx="1714629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  <a:spcAft>
                <a:spcPts val="1200"/>
              </a:spcAft>
            </a:pPr>
            <a:r>
              <a:rPr lang="fa-IR" sz="1400" dirty="0">
                <a:latin typeface="Shabnam" panose="020B0603030804020204" pitchFamily="34" charset="-78"/>
                <a:cs typeface="Shabnam" panose="020B0603030804020204" pitchFamily="34" charset="-78"/>
              </a:rPr>
              <a:t>معرفی ایده و فناوری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C88C1-88AC-809F-C280-28F32A2B5369}"/>
              </a:ext>
            </a:extLst>
          </p:cNvPr>
          <p:cNvSpPr txBox="1"/>
          <p:nvPr/>
        </p:nvSpPr>
        <p:spPr>
          <a:xfrm>
            <a:off x="8965560" y="4165796"/>
            <a:ext cx="2901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120000"/>
              </a:lnSpc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عنوان بخش چهارم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B10A9C-3FF9-9B68-8A75-DFDDE8B7D200}"/>
              </a:ext>
            </a:extLst>
          </p:cNvPr>
          <p:cNvSpPr txBox="1"/>
          <p:nvPr/>
        </p:nvSpPr>
        <p:spPr>
          <a:xfrm>
            <a:off x="9415142" y="4564007"/>
            <a:ext cx="1001402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  <a:spcAft>
                <a:spcPts val="1200"/>
              </a:spcAft>
            </a:pPr>
            <a:r>
              <a:rPr lang="fa-IR" sz="1400" dirty="0">
                <a:latin typeface="Shabnam" panose="020B0603030804020204" pitchFamily="34" charset="-78"/>
                <a:cs typeface="Shabnam" panose="020B0603030804020204" pitchFamily="34" charset="-78"/>
              </a:rPr>
              <a:t>برنامه کاری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E5F653-AF34-ED06-8B59-D4C9B8AB8900}"/>
              </a:ext>
            </a:extLst>
          </p:cNvPr>
          <p:cNvSpPr txBox="1"/>
          <p:nvPr/>
        </p:nvSpPr>
        <p:spPr>
          <a:xfrm>
            <a:off x="903021" y="816540"/>
            <a:ext cx="4063853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4400" dirty="0">
                <a:latin typeface="Vazir" panose="020B0603030804020204" pitchFamily="34" charset="-78"/>
                <a:cs typeface="Vazir" panose="020B0603030804020204" pitchFamily="34" charset="-78"/>
              </a:rPr>
              <a:t>فهرست مطالب</a:t>
            </a:r>
          </a:p>
        </p:txBody>
      </p:sp>
    </p:spTree>
    <p:extLst>
      <p:ext uri="{BB962C8B-B14F-4D97-AF65-F5344CB8AC3E}">
        <p14:creationId xmlns:p14="http://schemas.microsoft.com/office/powerpoint/2010/main" val="36837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37E2E9ED-1B95-DCB0-6DB5-640200870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5D19F0-33E6-0080-5F99-8B95FDA02217}"/>
              </a:ext>
            </a:extLst>
          </p:cNvPr>
          <p:cNvSpPr txBox="1"/>
          <p:nvPr/>
        </p:nvSpPr>
        <p:spPr>
          <a:xfrm>
            <a:off x="1146556" y="3096464"/>
            <a:ext cx="5437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solidFill>
                  <a:srgbClr val="434343"/>
                </a:solidFill>
                <a:cs typeface="B Nazanin" panose="00000400000000000000" pitchFamily="2" charset="-78"/>
              </a:rPr>
              <a:t>در صورت تمایل یک عکس اضافه نمایید</a:t>
            </a:r>
            <a:endParaRPr lang="en-US" sz="4000" b="1" dirty="0">
              <a:solidFill>
                <a:srgbClr val="434343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962FC-E107-DB42-6DBE-3659C7254237}"/>
              </a:ext>
            </a:extLst>
          </p:cNvPr>
          <p:cNvSpPr txBox="1"/>
          <p:nvPr/>
        </p:nvSpPr>
        <p:spPr>
          <a:xfrm>
            <a:off x="7639291" y="1782247"/>
            <a:ext cx="400178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b="1" dirty="0">
                <a:latin typeface="Gill Sans MT" pitchFamily="34" charset="0"/>
                <a:cs typeface="B Titr" panose="00000700000000000000" pitchFamily="2" charset="-78"/>
              </a:rPr>
              <a:t>نام هسته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a-IR" sz="4000" b="1" dirty="0">
              <a:latin typeface="Gill Sans MT" pitchFamily="34" charset="0"/>
              <a:cs typeface="B Titr" panose="00000700000000000000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b="1" dirty="0">
                <a:latin typeface="Gill Sans MT" pitchFamily="34" charset="0"/>
                <a:cs typeface="B Titr" panose="00000700000000000000" pitchFamily="2" charset="-78"/>
              </a:rPr>
              <a:t>عنوان ایده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a-IR" sz="4000" b="1" dirty="0">
              <a:latin typeface="Gill Sans MT" pitchFamily="34" charset="0"/>
              <a:cs typeface="B Titr" panose="00000700000000000000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b="1" dirty="0">
                <a:latin typeface="Gill Sans MT" pitchFamily="34" charset="0"/>
                <a:cs typeface="B Titr" panose="00000700000000000000" pitchFamily="2" charset="-78"/>
              </a:rPr>
              <a:t>ارائه دهنده</a:t>
            </a:r>
          </a:p>
        </p:txBody>
      </p:sp>
    </p:spTree>
    <p:extLst>
      <p:ext uri="{BB962C8B-B14F-4D97-AF65-F5344CB8AC3E}">
        <p14:creationId xmlns:p14="http://schemas.microsoft.com/office/powerpoint/2010/main" val="2569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22F8F6-909D-4872-64E3-D5034395E38A}"/>
              </a:ext>
            </a:extLst>
          </p:cNvPr>
          <p:cNvSpPr txBox="1"/>
          <p:nvPr/>
        </p:nvSpPr>
        <p:spPr>
          <a:xfrm>
            <a:off x="5624051" y="1979283"/>
            <a:ext cx="519456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sz="4800" dirty="0">
                <a:latin typeface="Vazir" panose="020B0603030804020204" pitchFamily="34" charset="-78"/>
                <a:cs typeface="Vazir" panose="020B0603030804020204" pitchFamily="34" charset="-78"/>
              </a:rPr>
              <a:t>بخش اول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5C54C3-8779-C7F3-1D85-5026EC666D6A}"/>
              </a:ext>
            </a:extLst>
          </p:cNvPr>
          <p:cNvSpPr txBox="1"/>
          <p:nvPr/>
        </p:nvSpPr>
        <p:spPr>
          <a:xfrm>
            <a:off x="3184086" y="3419856"/>
            <a:ext cx="5037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1200"/>
              </a:spcAft>
            </a:pPr>
            <a:r>
              <a:rPr lang="fa-IR" sz="3200" dirty="0">
                <a:latin typeface="Shabnam" panose="020B0603030804020204" pitchFamily="34" charset="-78"/>
                <a:cs typeface="Shabnam" panose="020B0603030804020204" pitchFamily="34" charset="-78"/>
              </a:rPr>
              <a:t>معرفی تیم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2DE29ABF-2F75-58D0-2A5A-72FA8A4E0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310496"/>
              </p:ext>
            </p:extLst>
          </p:nvPr>
        </p:nvGraphicFramePr>
        <p:xfrm>
          <a:off x="1181755" y="1730207"/>
          <a:ext cx="10134600" cy="436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339075058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440055">
                <a:tc gridSpan="2"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نوع همکاری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سمت</a:t>
                      </a: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kumimoji="0" lang="fa-I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 واحد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زمينه تخصصي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مدرک تحصيلي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نام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و </a:t>
                      </a:r>
                      <a:endParaRPr kumimoji="0" lang="en-US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نام خانوادگی</a:t>
                      </a:r>
                      <a:endParaRPr kumimoji="0" lang="en-US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2  Nazanin"/>
                          <a:ea typeface="Majalla UI"/>
                          <a:cs typeface="B Titr" panose="00000700000000000000" pitchFamily="2" charset="-78"/>
                        </a:rPr>
                        <a:t>نیمه وقت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2  Nazanin"/>
                          <a:ea typeface="Majalla UI"/>
                          <a:cs typeface="B Titr" panose="00000700000000000000" pitchFamily="2" charset="-78"/>
                        </a:rPr>
                        <a:t>تمام وقت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412412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F3F4CF6-D9E7-62B4-B43A-63A17BF2DF1F}"/>
              </a:ext>
            </a:extLst>
          </p:cNvPr>
          <p:cNvSpPr txBox="1">
            <a:spLocks/>
          </p:cNvSpPr>
          <p:nvPr/>
        </p:nvSpPr>
        <p:spPr>
          <a:xfrm>
            <a:off x="5379237" y="610493"/>
            <a:ext cx="7577235" cy="857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algn="ctr" rtl="1" fontAlgn="auto">
              <a:spcBef>
                <a:spcPct val="0"/>
              </a:spcBef>
              <a:spcAft>
                <a:spcPts val="0"/>
              </a:spcAft>
              <a:buNone/>
              <a:defRPr sz="2800" b="1" baseline="0">
                <a:latin typeface="IranNastaliq" pitchFamily="18" charset="0"/>
                <a:ea typeface="+mj-ea"/>
                <a:cs typeface="B Titr" panose="00000700000000000000" pitchFamily="2" charset="-78"/>
              </a:defRPr>
            </a:lvl1pPr>
            <a:lvl2pPr rtl="1">
              <a:defRPr>
                <a:solidFill>
                  <a:schemeClr val="tx2"/>
                </a:solidFill>
              </a:defRPr>
            </a:lvl2pPr>
            <a:lvl3pPr rtl="1">
              <a:defRPr>
                <a:solidFill>
                  <a:schemeClr val="tx2"/>
                </a:solidFill>
              </a:defRPr>
            </a:lvl3pPr>
            <a:lvl4pPr rtl="1">
              <a:defRPr>
                <a:solidFill>
                  <a:schemeClr val="tx2"/>
                </a:solidFill>
              </a:defRPr>
            </a:lvl4pPr>
            <a:lvl5pPr rtl="1">
              <a:defRPr>
                <a:solidFill>
                  <a:schemeClr val="tx2"/>
                </a:solidFill>
              </a:defRPr>
            </a:lvl5pPr>
            <a:lvl6pPr rtl="1">
              <a:defRPr>
                <a:solidFill>
                  <a:schemeClr val="tx2"/>
                </a:solidFill>
              </a:defRPr>
            </a:lvl6pPr>
            <a:lvl7pPr rtl="1">
              <a:defRPr>
                <a:solidFill>
                  <a:schemeClr val="tx2"/>
                </a:solidFill>
              </a:defRPr>
            </a:lvl7pPr>
            <a:lvl8pPr rtl="1">
              <a:defRPr>
                <a:solidFill>
                  <a:schemeClr val="tx2"/>
                </a:solidFill>
              </a:defRPr>
            </a:lvl8pPr>
            <a:lvl9pPr rtl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>
                <a:latin typeface="Gill Sans MT" pitchFamily="34" charset="0"/>
                <a:ea typeface="+mn-ea"/>
              </a:rPr>
              <a:t>معرفی موسسين و اعضا اصلي هسته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7164240-B025-8849-7A76-4A88C9598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276" y="1129195"/>
            <a:ext cx="5832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fa-I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elham"/>
                <a:cs typeface="B Nazanin" panose="00000400000000000000" pitchFamily="2" charset="-78"/>
              </a:rPr>
              <a:t>برای هر فرد می توان یک اسلاید رزومه عضو قرار داد تا درصورت لزوم ارایه شود</a:t>
            </a:r>
            <a:endParaRPr lang="en-US" altLang="fa-I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 elham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29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Team member head shot&#10;">
            <a:extLst>
              <a:ext uri="{FF2B5EF4-FFF2-40B4-BE49-F238E27FC236}">
                <a16:creationId xmlns:a16="http://schemas.microsoft.com/office/drawing/2014/main" id="{D3F33FD0-EF82-7514-BE2D-11830489D8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" r="117"/>
          <a:stretch/>
        </p:blipFill>
        <p:spPr>
          <a:xfrm>
            <a:off x="1229016" y="1747520"/>
            <a:ext cx="2226360" cy="2940385"/>
          </a:xfrm>
        </p:spPr>
      </p:pic>
      <p:pic>
        <p:nvPicPr>
          <p:cNvPr id="19" name="Picture Placeholder 18" descr="Team member head shot&#10;">
            <a:extLst>
              <a:ext uri="{FF2B5EF4-FFF2-40B4-BE49-F238E27FC236}">
                <a16:creationId xmlns:a16="http://schemas.microsoft.com/office/drawing/2014/main" id="{9AA26BFD-262C-67CF-B2E0-C7D7081ACA6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" b="61"/>
          <a:stretch/>
        </p:blipFill>
        <p:spPr>
          <a:xfrm>
            <a:off x="9133847" y="1758108"/>
            <a:ext cx="2226360" cy="2940385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E5B1C6B-3B5B-1A63-EB7A-3E2F5745DD03}"/>
              </a:ext>
            </a:extLst>
          </p:cNvPr>
          <p:cNvSpPr/>
          <p:nvPr/>
        </p:nvSpPr>
        <p:spPr>
          <a:xfrm>
            <a:off x="1229014" y="4680565"/>
            <a:ext cx="2226361" cy="1530417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AAC784E-2871-77AD-B841-F2760E51412D}"/>
              </a:ext>
            </a:extLst>
          </p:cNvPr>
          <p:cNvSpPr/>
          <p:nvPr/>
        </p:nvSpPr>
        <p:spPr>
          <a:xfrm>
            <a:off x="3868656" y="4693264"/>
            <a:ext cx="2226361" cy="1530417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A4C518-1A1B-DC79-8AA1-65F1FD90D8E1}"/>
              </a:ext>
            </a:extLst>
          </p:cNvPr>
          <p:cNvSpPr/>
          <p:nvPr/>
        </p:nvSpPr>
        <p:spPr>
          <a:xfrm>
            <a:off x="6528213" y="4704839"/>
            <a:ext cx="2226361" cy="1530417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B474B5-FB8D-9E5A-357C-FD52E78A65F9}"/>
              </a:ext>
            </a:extLst>
          </p:cNvPr>
          <p:cNvSpPr/>
          <p:nvPr/>
        </p:nvSpPr>
        <p:spPr>
          <a:xfrm>
            <a:off x="9142455" y="4704838"/>
            <a:ext cx="2226361" cy="1530417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259340-BCEB-BD8D-8F8E-50E8042DF273}"/>
              </a:ext>
            </a:extLst>
          </p:cNvPr>
          <p:cNvSpPr txBox="1"/>
          <p:nvPr/>
        </p:nvSpPr>
        <p:spPr>
          <a:xfrm>
            <a:off x="9334500" y="4795353"/>
            <a:ext cx="193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عنوان دلخواه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BCBD43-0ED3-B3A9-C253-C3003568EC22}"/>
              </a:ext>
            </a:extLst>
          </p:cNvPr>
          <p:cNvSpPr txBox="1"/>
          <p:nvPr/>
        </p:nvSpPr>
        <p:spPr>
          <a:xfrm>
            <a:off x="6715125" y="4795353"/>
            <a:ext cx="193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عنوان دلخواه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7CEEF8-D0A5-F4CA-A2C2-BD8058A81766}"/>
              </a:ext>
            </a:extLst>
          </p:cNvPr>
          <p:cNvSpPr txBox="1"/>
          <p:nvPr/>
        </p:nvSpPr>
        <p:spPr>
          <a:xfrm>
            <a:off x="4013161" y="4795353"/>
            <a:ext cx="193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عنوان دلخواه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ED1A0D-2F2F-6126-9FA6-D1994F4349BF}"/>
              </a:ext>
            </a:extLst>
          </p:cNvPr>
          <p:cNvSpPr txBox="1"/>
          <p:nvPr/>
        </p:nvSpPr>
        <p:spPr>
          <a:xfrm>
            <a:off x="1393786" y="4795353"/>
            <a:ext cx="193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عنوان دلخواه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7DD90D-1EEB-87D6-806A-6CC4D9A8FC65}"/>
              </a:ext>
            </a:extLst>
          </p:cNvPr>
          <p:cNvSpPr txBox="1">
            <a:spLocks/>
          </p:cNvSpPr>
          <p:nvPr/>
        </p:nvSpPr>
        <p:spPr>
          <a:xfrm>
            <a:off x="5379237" y="601349"/>
            <a:ext cx="7577235" cy="857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algn="ctr" rtl="1" fontAlgn="auto">
              <a:spcBef>
                <a:spcPct val="0"/>
              </a:spcBef>
              <a:spcAft>
                <a:spcPts val="0"/>
              </a:spcAft>
              <a:buNone/>
              <a:defRPr sz="2800" b="1" baseline="0">
                <a:latin typeface="IranNastaliq" pitchFamily="18" charset="0"/>
                <a:ea typeface="+mj-ea"/>
                <a:cs typeface="B Titr" panose="00000700000000000000" pitchFamily="2" charset="-78"/>
              </a:defRPr>
            </a:lvl1pPr>
            <a:lvl2pPr rtl="1">
              <a:defRPr>
                <a:solidFill>
                  <a:schemeClr val="tx2"/>
                </a:solidFill>
              </a:defRPr>
            </a:lvl2pPr>
            <a:lvl3pPr rtl="1">
              <a:defRPr>
                <a:solidFill>
                  <a:schemeClr val="tx2"/>
                </a:solidFill>
              </a:defRPr>
            </a:lvl3pPr>
            <a:lvl4pPr rtl="1">
              <a:defRPr>
                <a:solidFill>
                  <a:schemeClr val="tx2"/>
                </a:solidFill>
              </a:defRPr>
            </a:lvl4pPr>
            <a:lvl5pPr rtl="1">
              <a:defRPr>
                <a:solidFill>
                  <a:schemeClr val="tx2"/>
                </a:solidFill>
              </a:defRPr>
            </a:lvl5pPr>
            <a:lvl6pPr rtl="1">
              <a:defRPr>
                <a:solidFill>
                  <a:schemeClr val="tx2"/>
                </a:solidFill>
              </a:defRPr>
            </a:lvl6pPr>
            <a:lvl7pPr rtl="1">
              <a:defRPr>
                <a:solidFill>
                  <a:schemeClr val="tx2"/>
                </a:solidFill>
              </a:defRPr>
            </a:lvl7pPr>
            <a:lvl8pPr rtl="1">
              <a:defRPr>
                <a:solidFill>
                  <a:schemeClr val="tx2"/>
                </a:solidFill>
              </a:defRPr>
            </a:lvl8pPr>
            <a:lvl9pPr rtl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>
                <a:latin typeface="Gill Sans MT" pitchFamily="34" charset="0"/>
                <a:ea typeface="+mn-ea"/>
              </a:rPr>
              <a:t>معرفی موسسين و اعضا اصلي هسته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B3BC79D-F572-080E-059C-7CB140761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129195"/>
            <a:ext cx="11175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fa-I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elham"/>
                <a:cs typeface="B Nazanin" panose="00000400000000000000" pitchFamily="2" charset="-78"/>
              </a:rPr>
              <a:t>برای هر فرد می‌توان یک اسلاید رزومه عضو قرار داد تا درصورت لزوم ارایه شود. به منظور تغییر عکس بر روی آن کلیک راست نموده و گزینه</a:t>
            </a:r>
            <a:r>
              <a:rPr lang="en-US" altLang="fa-I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elham"/>
                <a:cs typeface="B Nazanin" panose="00000400000000000000" pitchFamily="2" charset="-78"/>
              </a:rPr>
              <a:t> Change Picture</a:t>
            </a:r>
            <a:r>
              <a:rPr lang="fa-IR" altLang="fa-I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elham"/>
                <a:cs typeface="B Nazanin" panose="00000400000000000000" pitchFamily="2" charset="-78"/>
              </a:rPr>
              <a:t> را انتخاب و عکس مورد نظر را جایگزین نمایید. </a:t>
            </a:r>
            <a:endParaRPr lang="en-US" altLang="fa-I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 elham"/>
              <a:cs typeface="B Nazanin" panose="00000400000000000000" pitchFamily="2" charset="-78"/>
            </a:endParaRPr>
          </a:p>
        </p:txBody>
      </p:sp>
      <p:pic>
        <p:nvPicPr>
          <p:cNvPr id="11" name="Picture Placeholder 18" descr="Team member head shot&#10;">
            <a:extLst>
              <a:ext uri="{FF2B5EF4-FFF2-40B4-BE49-F238E27FC236}">
                <a16:creationId xmlns:a16="http://schemas.microsoft.com/office/drawing/2014/main" id="{F8A2E523-D5AB-FA51-F86C-32C8CDB00AA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" b="61"/>
          <a:stretch/>
        </p:blipFill>
        <p:spPr>
          <a:xfrm>
            <a:off x="3868738" y="1757363"/>
            <a:ext cx="2225675" cy="2941637"/>
          </a:xfrm>
        </p:spPr>
      </p:pic>
      <p:pic>
        <p:nvPicPr>
          <p:cNvPr id="12" name="Picture Placeholder 15" descr="Team member head shot&#10;">
            <a:extLst>
              <a:ext uri="{FF2B5EF4-FFF2-40B4-BE49-F238E27FC236}">
                <a16:creationId xmlns:a16="http://schemas.microsoft.com/office/drawing/2014/main" id="{84E8BF00-4B8B-AF8B-CE60-1E578311CD8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" r="179"/>
          <a:stretch/>
        </p:blipFill>
        <p:spPr>
          <a:xfrm>
            <a:off x="6518275" y="1757363"/>
            <a:ext cx="2225675" cy="2941637"/>
          </a:xfrm>
        </p:spPr>
      </p:pic>
    </p:spTree>
    <p:extLst>
      <p:ext uri="{BB962C8B-B14F-4D97-AF65-F5344CB8AC3E}">
        <p14:creationId xmlns:p14="http://schemas.microsoft.com/office/powerpoint/2010/main" val="12631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060C2-150F-F7A9-EB7E-10754A772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9E83098-F7A9-1FDB-644B-AE32A255AA49}"/>
              </a:ext>
            </a:extLst>
          </p:cNvPr>
          <p:cNvGraphicFramePr>
            <a:graphicFrameLocks/>
          </p:cNvGraphicFramePr>
          <p:nvPr/>
        </p:nvGraphicFramePr>
        <p:xfrm>
          <a:off x="1136035" y="1849079"/>
          <a:ext cx="10134600" cy="436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339075058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440055">
                <a:tc gridSpan="2"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نوع همکاری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سمت </a:t>
                      </a:r>
                      <a:r>
                        <a:rPr kumimoji="0" lang="fa-I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 واحد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زمينة تخصصي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مدرک تحصيلي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نام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و </a:t>
                      </a:r>
                      <a:endParaRPr kumimoji="0" lang="en-US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نام خانوادگی</a:t>
                      </a:r>
                      <a:endParaRPr kumimoji="0" lang="en-US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2  Nazanin"/>
                          <a:ea typeface="Majalla UI"/>
                          <a:cs typeface="B Titr" panose="00000700000000000000" pitchFamily="2" charset="-78"/>
                        </a:rPr>
                        <a:t>نیمه وقت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2  Nazanin"/>
                          <a:ea typeface="Majalla UI"/>
                          <a:cs typeface="B Titr" panose="00000700000000000000" pitchFamily="2" charset="-78"/>
                        </a:rPr>
                        <a:t>تمام وقت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412412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393B"/>
                        </a:solidFill>
                        <a:effectLst/>
                        <a:uLnTx/>
                        <a:uFillTx/>
                        <a:latin typeface="Vazir" panose="020B0603030804020204" pitchFamily="34" charset="-78"/>
                        <a:ea typeface="+mn-ea"/>
                        <a:cs typeface="Vazir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08C3150-5620-C3AD-F772-8CBB84DBFF46}"/>
              </a:ext>
            </a:extLst>
          </p:cNvPr>
          <p:cNvSpPr txBox="1">
            <a:spLocks/>
          </p:cNvSpPr>
          <p:nvPr/>
        </p:nvSpPr>
        <p:spPr>
          <a:xfrm>
            <a:off x="7154022" y="610493"/>
            <a:ext cx="5037978" cy="857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algn="ctr" rtl="1" fontAlgn="auto">
              <a:spcBef>
                <a:spcPct val="0"/>
              </a:spcBef>
              <a:spcAft>
                <a:spcPts val="0"/>
              </a:spcAft>
              <a:buNone/>
              <a:defRPr sz="2800" b="1" baseline="0">
                <a:latin typeface="IranNastaliq" pitchFamily="18" charset="0"/>
                <a:ea typeface="+mj-ea"/>
                <a:cs typeface="B Titr" panose="00000700000000000000" pitchFamily="2" charset="-78"/>
              </a:defRPr>
            </a:lvl1pPr>
            <a:lvl2pPr rtl="1">
              <a:defRPr>
                <a:solidFill>
                  <a:schemeClr val="tx2"/>
                </a:solidFill>
              </a:defRPr>
            </a:lvl2pPr>
            <a:lvl3pPr rtl="1">
              <a:defRPr>
                <a:solidFill>
                  <a:schemeClr val="tx2"/>
                </a:solidFill>
              </a:defRPr>
            </a:lvl3pPr>
            <a:lvl4pPr rtl="1">
              <a:defRPr>
                <a:solidFill>
                  <a:schemeClr val="tx2"/>
                </a:solidFill>
              </a:defRPr>
            </a:lvl4pPr>
            <a:lvl5pPr rtl="1">
              <a:defRPr>
                <a:solidFill>
                  <a:schemeClr val="tx2"/>
                </a:solidFill>
              </a:defRPr>
            </a:lvl5pPr>
            <a:lvl6pPr rtl="1">
              <a:defRPr>
                <a:solidFill>
                  <a:schemeClr val="tx2"/>
                </a:solidFill>
              </a:defRPr>
            </a:lvl6pPr>
            <a:lvl7pPr rtl="1">
              <a:defRPr>
                <a:solidFill>
                  <a:schemeClr val="tx2"/>
                </a:solidFill>
              </a:defRPr>
            </a:lvl7pPr>
            <a:lvl8pPr rtl="1">
              <a:defRPr>
                <a:solidFill>
                  <a:schemeClr val="tx2"/>
                </a:solidFill>
              </a:defRPr>
            </a:lvl8pPr>
            <a:lvl9pPr rtl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28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معرفي اعضای همکار هسته</a:t>
            </a:r>
            <a:endParaRPr lang="fa-IR" dirty="0">
              <a:latin typeface="Gill Sans MT" pitchFamily="34" charset="0"/>
              <a:ea typeface="+mn-ea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66C6A12-588D-4E69-2650-621172B86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276" y="1129195"/>
            <a:ext cx="5832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fa-I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elham"/>
                <a:cs typeface="B Nazanin" panose="00000400000000000000" pitchFamily="2" charset="-78"/>
              </a:rPr>
              <a:t>برای هر فرد می توان یک اسلاید رزومه عضو قرار داد تا درصورت لزوم ارایه شود</a:t>
            </a:r>
            <a:endParaRPr lang="en-US" altLang="fa-I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 elham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76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1AAAE-E5AC-B002-AD07-4E3FF10A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Team member head shot&#10;">
            <a:extLst>
              <a:ext uri="{FF2B5EF4-FFF2-40B4-BE49-F238E27FC236}">
                <a16:creationId xmlns:a16="http://schemas.microsoft.com/office/drawing/2014/main" id="{EA9FB48A-5ED0-8F36-7FCD-12190C391D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" r="117"/>
          <a:stretch/>
        </p:blipFill>
        <p:spPr>
          <a:xfrm>
            <a:off x="1229014" y="1758108"/>
            <a:ext cx="2226360" cy="2940385"/>
          </a:xfrm>
        </p:spPr>
      </p:pic>
      <p:pic>
        <p:nvPicPr>
          <p:cNvPr id="19" name="Picture Placeholder 18" descr="Team member head shot&#10;">
            <a:extLst>
              <a:ext uri="{FF2B5EF4-FFF2-40B4-BE49-F238E27FC236}">
                <a16:creationId xmlns:a16="http://schemas.microsoft.com/office/drawing/2014/main" id="{351CF802-C869-7384-D16E-F9C1DEEC967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" b="61"/>
          <a:stretch/>
        </p:blipFill>
        <p:spPr>
          <a:xfrm>
            <a:off x="9133847" y="1758108"/>
            <a:ext cx="2226360" cy="2940385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169CCC8-F71F-EABC-0857-4037D66747CC}"/>
              </a:ext>
            </a:extLst>
          </p:cNvPr>
          <p:cNvSpPr/>
          <p:nvPr/>
        </p:nvSpPr>
        <p:spPr>
          <a:xfrm>
            <a:off x="1229014" y="4704840"/>
            <a:ext cx="2226361" cy="1530417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6122596-B1BD-C8EB-31E3-A5F8CDC65608}"/>
              </a:ext>
            </a:extLst>
          </p:cNvPr>
          <p:cNvSpPr/>
          <p:nvPr/>
        </p:nvSpPr>
        <p:spPr>
          <a:xfrm>
            <a:off x="3868656" y="4704839"/>
            <a:ext cx="2226361" cy="1530417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F09194-108E-913D-4550-32F943F017F1}"/>
              </a:ext>
            </a:extLst>
          </p:cNvPr>
          <p:cNvSpPr/>
          <p:nvPr/>
        </p:nvSpPr>
        <p:spPr>
          <a:xfrm>
            <a:off x="6528213" y="4704833"/>
            <a:ext cx="2226361" cy="1530417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23B2C8-6901-30E4-588A-E38B91B38C1D}"/>
              </a:ext>
            </a:extLst>
          </p:cNvPr>
          <p:cNvSpPr/>
          <p:nvPr/>
        </p:nvSpPr>
        <p:spPr>
          <a:xfrm>
            <a:off x="9133130" y="4693262"/>
            <a:ext cx="2226361" cy="1530417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B12031-9BBF-0B3F-1D87-FEF05C308BAB}"/>
              </a:ext>
            </a:extLst>
          </p:cNvPr>
          <p:cNvSpPr txBox="1"/>
          <p:nvPr/>
        </p:nvSpPr>
        <p:spPr>
          <a:xfrm>
            <a:off x="9334500" y="4795353"/>
            <a:ext cx="193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عنوان دلخواه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23B8BC-0ABC-E832-3533-BEDA5608019D}"/>
              </a:ext>
            </a:extLst>
          </p:cNvPr>
          <p:cNvSpPr txBox="1"/>
          <p:nvPr/>
        </p:nvSpPr>
        <p:spPr>
          <a:xfrm>
            <a:off x="6715125" y="4795353"/>
            <a:ext cx="193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عنوان دلخواه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E2A3D6-048C-C13E-D86C-78659E5282C2}"/>
              </a:ext>
            </a:extLst>
          </p:cNvPr>
          <p:cNvSpPr txBox="1"/>
          <p:nvPr/>
        </p:nvSpPr>
        <p:spPr>
          <a:xfrm>
            <a:off x="4013161" y="4795353"/>
            <a:ext cx="193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عنوان دلخواه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0D55E7-F0AB-60D6-8176-465DB96352DD}"/>
              </a:ext>
            </a:extLst>
          </p:cNvPr>
          <p:cNvSpPr txBox="1"/>
          <p:nvPr/>
        </p:nvSpPr>
        <p:spPr>
          <a:xfrm>
            <a:off x="1393786" y="4795353"/>
            <a:ext cx="193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عنوان دلخواه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B45F9B-AEB3-3C6C-2988-C8604FB4C61C}"/>
              </a:ext>
            </a:extLst>
          </p:cNvPr>
          <p:cNvSpPr txBox="1">
            <a:spLocks/>
          </p:cNvSpPr>
          <p:nvPr/>
        </p:nvSpPr>
        <p:spPr>
          <a:xfrm>
            <a:off x="7358509" y="603707"/>
            <a:ext cx="4621290" cy="857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algn="ctr" rtl="1" fontAlgn="auto">
              <a:spcBef>
                <a:spcPct val="0"/>
              </a:spcBef>
              <a:spcAft>
                <a:spcPts val="0"/>
              </a:spcAft>
              <a:buNone/>
              <a:defRPr sz="2800" b="1" baseline="0">
                <a:latin typeface="IranNastaliq" pitchFamily="18" charset="0"/>
                <a:ea typeface="+mj-ea"/>
                <a:cs typeface="B Titr" panose="00000700000000000000" pitchFamily="2" charset="-78"/>
              </a:defRPr>
            </a:lvl1pPr>
            <a:lvl2pPr rtl="1">
              <a:defRPr>
                <a:solidFill>
                  <a:schemeClr val="tx2"/>
                </a:solidFill>
              </a:defRPr>
            </a:lvl2pPr>
            <a:lvl3pPr rtl="1">
              <a:defRPr>
                <a:solidFill>
                  <a:schemeClr val="tx2"/>
                </a:solidFill>
              </a:defRPr>
            </a:lvl3pPr>
            <a:lvl4pPr rtl="1">
              <a:defRPr>
                <a:solidFill>
                  <a:schemeClr val="tx2"/>
                </a:solidFill>
              </a:defRPr>
            </a:lvl4pPr>
            <a:lvl5pPr rtl="1">
              <a:defRPr>
                <a:solidFill>
                  <a:schemeClr val="tx2"/>
                </a:solidFill>
              </a:defRPr>
            </a:lvl5pPr>
            <a:lvl6pPr rtl="1">
              <a:defRPr>
                <a:solidFill>
                  <a:schemeClr val="tx2"/>
                </a:solidFill>
              </a:defRPr>
            </a:lvl6pPr>
            <a:lvl7pPr rtl="1">
              <a:defRPr>
                <a:solidFill>
                  <a:schemeClr val="tx2"/>
                </a:solidFill>
              </a:defRPr>
            </a:lvl7pPr>
            <a:lvl8pPr rtl="1">
              <a:defRPr>
                <a:solidFill>
                  <a:schemeClr val="tx2"/>
                </a:solidFill>
              </a:defRPr>
            </a:lvl8pPr>
            <a:lvl9pPr rtl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2800" b="1" dirty="0">
                <a:latin typeface="Gill Sans MT" pitchFamily="34" charset="0"/>
                <a:ea typeface="+mn-ea"/>
                <a:cs typeface="B Titr" panose="00000700000000000000" pitchFamily="2" charset="-78"/>
              </a:rPr>
              <a:t>معرفي اعضای همکار هسته</a:t>
            </a:r>
            <a:endParaRPr lang="fa-IR" dirty="0">
              <a:latin typeface="Gill Sans MT" pitchFamily="34" charset="0"/>
              <a:ea typeface="+mn-ea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069783-5EB8-99FF-0DEA-829298905FA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pic>
        <p:nvPicPr>
          <p:cNvPr id="8" name="Picture Placeholder 18" descr="Team member head shot&#10;">
            <a:extLst>
              <a:ext uri="{FF2B5EF4-FFF2-40B4-BE49-F238E27FC236}">
                <a16:creationId xmlns:a16="http://schemas.microsoft.com/office/drawing/2014/main" id="{8E5BC4DE-8F21-E08B-64FA-99879D48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" b="61"/>
          <a:stretch/>
        </p:blipFill>
        <p:spPr>
          <a:xfrm>
            <a:off x="3878614" y="1761003"/>
            <a:ext cx="2226360" cy="2940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1" name="Picture Placeholder 15" descr="Team member head shot&#10;">
            <a:extLst>
              <a:ext uri="{FF2B5EF4-FFF2-40B4-BE49-F238E27FC236}">
                <a16:creationId xmlns:a16="http://schemas.microsoft.com/office/drawing/2014/main" id="{65DCE112-FD81-D878-517D-B6F1D713D57F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" r="179"/>
          <a:stretch/>
        </p:blipFill>
        <p:spPr>
          <a:xfrm>
            <a:off x="6518275" y="1757363"/>
            <a:ext cx="2225675" cy="2941637"/>
          </a:xfrm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4E54FA47-17A8-FE81-E1DB-16583CAC5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129195"/>
            <a:ext cx="11175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fa-I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elham"/>
                <a:cs typeface="B Nazanin" panose="00000400000000000000" pitchFamily="2" charset="-78"/>
              </a:rPr>
              <a:t>برای هر فرد می‌توان یک اسلاید رزومه عضو قرار داد تا درصورت لزوم ارایه شود. به منظور تغییر عکس بر روی آن کلیک راست نموده و گزینه</a:t>
            </a:r>
            <a:r>
              <a:rPr lang="en-US" altLang="fa-I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elham"/>
                <a:cs typeface="B Nazanin" panose="00000400000000000000" pitchFamily="2" charset="-78"/>
              </a:rPr>
              <a:t> Change Picture</a:t>
            </a:r>
            <a:r>
              <a:rPr lang="fa-IR" altLang="fa-I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elham"/>
                <a:cs typeface="B Nazanin" panose="00000400000000000000" pitchFamily="2" charset="-78"/>
              </a:rPr>
              <a:t> را انتخاب و عکس مورد نظر را جایگزین نمایید. </a:t>
            </a:r>
            <a:endParaRPr lang="en-US" altLang="fa-I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 elham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86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inimal-ppt-template">
  <a:themeElements>
    <a:clrScheme name="Custom 8">
      <a:dk1>
        <a:srgbClr val="36393B"/>
      </a:dk1>
      <a:lt1>
        <a:srgbClr val="FFFFFF"/>
      </a:lt1>
      <a:dk2>
        <a:srgbClr val="4D62EF"/>
      </a:dk2>
      <a:lt2>
        <a:srgbClr val="E7E4E6"/>
      </a:lt2>
      <a:accent1>
        <a:srgbClr val="3AEFCC"/>
      </a:accent1>
      <a:accent2>
        <a:srgbClr val="62D382"/>
      </a:accent2>
      <a:accent3>
        <a:srgbClr val="FDED60"/>
      </a:accent3>
      <a:accent4>
        <a:srgbClr val="FD4C00"/>
      </a:accent4>
      <a:accent5>
        <a:srgbClr val="FE2701"/>
      </a:accent5>
      <a:accent6>
        <a:srgbClr val="CA54FB"/>
      </a:accent6>
      <a:hlink>
        <a:srgbClr val="4D62EF"/>
      </a:hlink>
      <a:folHlink>
        <a:srgbClr val="FC4C00"/>
      </a:folHlink>
    </a:clrScheme>
    <a:fontScheme name="Custom 3">
      <a:majorFont>
        <a:latin typeface="Persian-kereshmeh"/>
        <a:ea typeface=""/>
        <a:cs typeface="B Tir"/>
      </a:majorFont>
      <a:minorFont>
        <a:latin typeface=""/>
        <a:ea typeface=""/>
        <a:cs typeface="B Tit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ist-Presentation-Light_Win32_SW_v9" id="{521D77A3-0F08-4721-A2D8-7E1E479B7A1E}" vid="{6146C05B-E08F-4587-B33C-EE2B5183CF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1010</Words>
  <Application>Microsoft Office PowerPoint</Application>
  <PresentationFormat>Widescreen</PresentationFormat>
  <Paragraphs>166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Shabnam</vt:lpstr>
      <vt:lpstr>Vazir</vt:lpstr>
      <vt:lpstr>2  Nazanin</vt:lpstr>
      <vt:lpstr>Arial</vt:lpstr>
      <vt:lpstr>Avenir Next LT Pro</vt:lpstr>
      <vt:lpstr>2 elham</vt:lpstr>
      <vt:lpstr>IranNastaliq</vt:lpstr>
      <vt:lpstr>Times New Roman</vt:lpstr>
      <vt:lpstr>Gill Sans MT</vt:lpstr>
      <vt:lpstr>Wingdings 3</vt:lpstr>
      <vt:lpstr>Constantia</vt:lpstr>
      <vt:lpstr>Wingdings</vt:lpstr>
      <vt:lpstr>Calibri</vt:lpstr>
      <vt:lpstr>B Titr</vt:lpstr>
      <vt:lpstr>Wingdings 2</vt:lpstr>
      <vt:lpstr>minimal-ppt-template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2022-06-22T01:27:02Z</dcterms:created>
  <dcterms:modified xsi:type="dcterms:W3CDTF">2024-10-27T06:02:36Z</dcterms:modified>
</cp:coreProperties>
</file>