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96" r:id="rId2"/>
    <p:sldId id="297" r:id="rId3"/>
    <p:sldId id="295" r:id="rId4"/>
    <p:sldId id="311" r:id="rId5"/>
    <p:sldId id="286" r:id="rId6"/>
    <p:sldId id="278" r:id="rId7"/>
    <p:sldId id="290" r:id="rId8"/>
    <p:sldId id="298" r:id="rId9"/>
    <p:sldId id="299" r:id="rId10"/>
    <p:sldId id="312" r:id="rId11"/>
    <p:sldId id="301" r:id="rId12"/>
    <p:sldId id="276" r:id="rId13"/>
    <p:sldId id="313" r:id="rId14"/>
    <p:sldId id="314" r:id="rId15"/>
    <p:sldId id="305" r:id="rId16"/>
    <p:sldId id="302" r:id="rId17"/>
    <p:sldId id="303" r:id="rId18"/>
    <p:sldId id="310" r:id="rId19"/>
    <p:sldId id="306" r:id="rId20"/>
    <p:sldId id="307" r:id="rId21"/>
    <p:sldId id="294" r:id="rId22"/>
    <p:sldId id="304" r:id="rId23"/>
    <p:sldId id="274" r:id="rId24"/>
    <p:sldId id="309" r:id="rId25"/>
    <p:sldId id="308" r:id="rId26"/>
    <p:sldId id="285" r:id="rId27"/>
  </p:sldIdLst>
  <p:sldSz cx="12192000" cy="6858000"/>
  <p:notesSz cx="6858000" cy="9144000"/>
  <p:embeddedFontLst>
    <p:embeddedFont>
      <p:font typeface="2  Baran" panose="00000400000000000000" pitchFamily="2" charset="-78"/>
      <p:regular r:id="rId30"/>
      <p:italic r:id="rId31"/>
    </p:embeddedFont>
    <p:embeddedFont>
      <p:font typeface="2  Nazanin" panose="00000400000000000000" pitchFamily="2" charset="-78"/>
      <p:regular r:id="rId32"/>
      <p:bold r:id="rId33"/>
    </p:embeddedFont>
    <p:embeddedFont>
      <p:font typeface="Avenir Next LT Pro" panose="020B0504020202020204" pitchFamily="34" charset="0"/>
      <p:regular r:id="rId34"/>
      <p:bold r:id="rId35"/>
      <p:italic r:id="rId36"/>
      <p:boldItalic r:id="rId37"/>
    </p:embeddedFont>
    <p:embeddedFont>
      <p:font typeface="B Nazanin" panose="00000400000000000000" pitchFamily="2" charset="-78"/>
      <p:regular r:id="rId38"/>
      <p:bold r:id="rId39"/>
    </p:embeddedFont>
    <p:embeddedFont>
      <p:font typeface="B Titr" panose="00000700000000000000" pitchFamily="2" charset="-78"/>
      <p:bold r:id="rId40"/>
    </p:embeddedFont>
    <p:embeddedFont>
      <p:font typeface="Constantia" panose="02030602050306030303" pitchFamily="18" charset="0"/>
      <p:regular r:id="rId41"/>
      <p:bold r:id="rId42"/>
      <p:italic r:id="rId43"/>
      <p:boldItalic r:id="rId44"/>
    </p:embeddedFont>
    <p:embeddedFont>
      <p:font typeface="Gill Sans MT" panose="020B0502020104020203" pitchFamily="34" charset="0"/>
      <p:regular r:id="rId45"/>
      <p:bold r:id="rId46"/>
      <p:italic r:id="rId47"/>
      <p:boldItalic r:id="rId48"/>
    </p:embeddedFont>
    <p:embeddedFont>
      <p:font typeface="IranNastaliq" panose="02020505000000020003" pitchFamily="18" charset="0"/>
      <p:regular r:id="rId49"/>
    </p:embeddedFont>
    <p:embeddedFont>
      <p:font typeface="Shabnam" panose="020B0604020202020204" charset="-78"/>
      <p:regular r:id="rId50"/>
      <p:bold r:id="rId51"/>
    </p:embeddedFont>
    <p:embeddedFont>
      <p:font typeface="Vazir" panose="020B0604020202020204" charset="-78"/>
      <p:regular r:id="rId52"/>
      <p:bold r:id="rId53"/>
    </p:embeddedFont>
    <p:embeddedFont>
      <p:font typeface="Wingdings 2" panose="05020102010507070707" pitchFamily="18" charset="2"/>
      <p:regular r:id="rId5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EFCC"/>
    <a:srgbClr val="52F1D2"/>
    <a:srgbClr val="000000"/>
    <a:srgbClr val="152A81"/>
    <a:srgbClr val="3055BE"/>
    <a:srgbClr val="12236C"/>
    <a:srgbClr val="0E1C56"/>
    <a:srgbClr val="2847A0"/>
    <a:srgbClr val="4166CF"/>
    <a:srgbClr val="5F7E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96" autoAdjust="0"/>
    <p:restoredTop sz="95033" autoAdjust="0"/>
  </p:normalViewPr>
  <p:slideViewPr>
    <p:cSldViewPr snapToGrid="0">
      <p:cViewPr varScale="1">
        <p:scale>
          <a:sx n="68" d="100"/>
          <a:sy n="68" d="100"/>
        </p:scale>
        <p:origin x="10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37" d="100"/>
          <a:sy n="137" d="100"/>
        </p:scale>
        <p:origin x="6744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font" Target="fonts/font18.fntdata"/><Relationship Id="rId50" Type="http://schemas.openxmlformats.org/officeDocument/2006/relationships/font" Target="fonts/font21.fntdata"/><Relationship Id="rId55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3" Type="http://schemas.openxmlformats.org/officeDocument/2006/relationships/font" Target="fonts/font24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font" Target="fonts/font19.fntdata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2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font" Target="fonts/font17.fntdata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12.fntdata"/><Relationship Id="rId54" Type="http://schemas.openxmlformats.org/officeDocument/2006/relationships/font" Target="fonts/font2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7.fntdata"/><Relationship Id="rId49" Type="http://schemas.openxmlformats.org/officeDocument/2006/relationships/font" Target="fonts/font20.fntdata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52" Type="http://schemas.openxmlformats.org/officeDocument/2006/relationships/font" Target="fonts/font23.fntdata"/><Relationship Id="rId60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F14A1CB-5452-AC70-7D60-1A44C62C56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16B759-0F79-F999-E975-D9DBEDB8A51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B9E520-E069-0742-BD97-ED28BB08EC53}" type="datetimeFigureOut">
              <a:rPr lang="en-US" smtClean="0"/>
              <a:t>6/10/2026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9A7C7E-774B-6207-364F-BAC51DF08FD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9ACE22-8537-7305-26E3-E0E0AF83D50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B964BE-1CD1-1943-8CAA-B6D417321F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5003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85F30-A497-F84E-BC49-B57AB2B760AA}" type="datetimeFigureOut">
              <a:rPr lang="en-US" smtClean="0"/>
              <a:t>6/10/2026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7D3E5B-4BED-B24C-9674-6B6454D045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233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>
          <a:extLst>
            <a:ext uri="{FF2B5EF4-FFF2-40B4-BE49-F238E27FC236}">
              <a16:creationId xmlns:a16="http://schemas.microsoft.com/office/drawing/2014/main" id="{81A011A5-CF31-A41B-95B6-46DAFD46D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442eb61d9d_0_0:notes">
            <a:extLst>
              <a:ext uri="{FF2B5EF4-FFF2-40B4-BE49-F238E27FC236}">
                <a16:creationId xmlns:a16="http://schemas.microsoft.com/office/drawing/2014/main" id="{84DE3840-D796-8111-217B-A2E5358AB5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442eb61d9d_0_0:notes">
            <a:extLst>
              <a:ext uri="{FF2B5EF4-FFF2-40B4-BE49-F238E27FC236}">
                <a16:creationId xmlns:a16="http://schemas.microsoft.com/office/drawing/2014/main" id="{88C0811D-E7A6-791C-93A2-E217C4AF58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0847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>
          <a:extLst>
            <a:ext uri="{FF2B5EF4-FFF2-40B4-BE49-F238E27FC236}">
              <a16:creationId xmlns:a16="http://schemas.microsoft.com/office/drawing/2014/main" id="{9C836F18-2F95-88BB-9CA7-4058DDC2C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442eb61d9d_0_0:notes">
            <a:extLst>
              <a:ext uri="{FF2B5EF4-FFF2-40B4-BE49-F238E27FC236}">
                <a16:creationId xmlns:a16="http://schemas.microsoft.com/office/drawing/2014/main" id="{5B271AD1-4AD4-ADC3-EF44-D6AF8496473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442eb61d9d_0_0:notes">
            <a:extLst>
              <a:ext uri="{FF2B5EF4-FFF2-40B4-BE49-F238E27FC236}">
                <a16:creationId xmlns:a16="http://schemas.microsoft.com/office/drawing/2014/main" id="{1E067D3D-2316-7E1E-C4C9-C1B05C88BD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491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>
          <a:extLst>
            <a:ext uri="{FF2B5EF4-FFF2-40B4-BE49-F238E27FC236}">
              <a16:creationId xmlns:a16="http://schemas.microsoft.com/office/drawing/2014/main" id="{A11D43C1-AA24-2D26-8B27-847B9FAC8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442eb61d9d_0_692:notes">
            <a:extLst>
              <a:ext uri="{FF2B5EF4-FFF2-40B4-BE49-F238E27FC236}">
                <a16:creationId xmlns:a16="http://schemas.microsoft.com/office/drawing/2014/main" id="{DD04C50C-0B49-3A99-9D4B-2B071F5E58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442eb61d9d_0_692:notes">
            <a:extLst>
              <a:ext uri="{FF2B5EF4-FFF2-40B4-BE49-F238E27FC236}">
                <a16:creationId xmlns:a16="http://schemas.microsoft.com/office/drawing/2014/main" id="{B3448C15-4420-A3F2-3A41-4CF191B6F93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0845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442eb61d9d_0_6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442eb61d9d_0_6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51653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>
          <a:extLst>
            <a:ext uri="{FF2B5EF4-FFF2-40B4-BE49-F238E27FC236}">
              <a16:creationId xmlns:a16="http://schemas.microsoft.com/office/drawing/2014/main" id="{1204A857-4E0B-8742-BDA9-C28097229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442eb61d9d_0_0:notes">
            <a:extLst>
              <a:ext uri="{FF2B5EF4-FFF2-40B4-BE49-F238E27FC236}">
                <a16:creationId xmlns:a16="http://schemas.microsoft.com/office/drawing/2014/main" id="{A54EF1AA-8B09-847C-3D15-2FD7F87E7E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442eb61d9d_0_0:notes">
            <a:extLst>
              <a:ext uri="{FF2B5EF4-FFF2-40B4-BE49-F238E27FC236}">
                <a16:creationId xmlns:a16="http://schemas.microsoft.com/office/drawing/2014/main" id="{6E194D87-483D-6741-40F8-A774C76D70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502617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>
          <a:extLst>
            <a:ext uri="{FF2B5EF4-FFF2-40B4-BE49-F238E27FC236}">
              <a16:creationId xmlns:a16="http://schemas.microsoft.com/office/drawing/2014/main" id="{014F9050-E9E3-DBAA-EAC6-44FC0965B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442eb61d9d_0_619:notes">
            <a:extLst>
              <a:ext uri="{FF2B5EF4-FFF2-40B4-BE49-F238E27FC236}">
                <a16:creationId xmlns:a16="http://schemas.microsoft.com/office/drawing/2014/main" id="{4745B4B2-48B1-0118-A296-E8D6CEC3F2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442eb61d9d_0_619:notes">
            <a:extLst>
              <a:ext uri="{FF2B5EF4-FFF2-40B4-BE49-F238E27FC236}">
                <a16:creationId xmlns:a16="http://schemas.microsoft.com/office/drawing/2014/main" id="{C0AA3C69-967F-0FC1-F34A-2EB0690CFC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61903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442eb61d9d_0_6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" name="Google Shape;741;g442eb61d9d_0_6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>
          <a:extLst>
            <a:ext uri="{FF2B5EF4-FFF2-40B4-BE49-F238E27FC236}">
              <a16:creationId xmlns:a16="http://schemas.microsoft.com/office/drawing/2014/main" id="{59ED5CB4-61C9-1D3F-527D-32E7B57D0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442eb61d9d_0_619:notes">
            <a:extLst>
              <a:ext uri="{FF2B5EF4-FFF2-40B4-BE49-F238E27FC236}">
                <a16:creationId xmlns:a16="http://schemas.microsoft.com/office/drawing/2014/main" id="{87A2BFEE-E142-E623-943D-A3CB581DEA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442eb61d9d_0_619:notes">
            <a:extLst>
              <a:ext uri="{FF2B5EF4-FFF2-40B4-BE49-F238E27FC236}">
                <a16:creationId xmlns:a16="http://schemas.microsoft.com/office/drawing/2014/main" id="{5AA9F33F-06CB-D579-76F3-124CB9040E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41866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7D3E5B-4BED-B24C-9674-6B6454D04561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3586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g442eb61d9d_0_7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3" name="Google Shape;913;g442eb61d9d_0_7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F8D7AE-6B3A-B195-ED86-44C09C86337F}"/>
              </a:ext>
            </a:extLst>
          </p:cNvPr>
          <p:cNvSpPr/>
          <p:nvPr userDrawn="1"/>
        </p:nvSpPr>
        <p:spPr>
          <a:xfrm rot="5400000" flipH="1" flipV="1">
            <a:off x="-3242420" y="3242419"/>
            <a:ext cx="6868885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Google Shape;225;p35">
            <a:extLst>
              <a:ext uri="{FF2B5EF4-FFF2-40B4-BE49-F238E27FC236}">
                <a16:creationId xmlns:a16="http://schemas.microsoft.com/office/drawing/2014/main" id="{76CDC0E6-2210-F9B0-EB22-23F74CF099B1}"/>
              </a:ext>
            </a:extLst>
          </p:cNvPr>
          <p:cNvSpPr/>
          <p:nvPr userDrawn="1"/>
        </p:nvSpPr>
        <p:spPr>
          <a:xfrm>
            <a:off x="377600" y="0"/>
            <a:ext cx="11814400" cy="5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10C032-EE7B-146F-2A24-6167180B3384}"/>
              </a:ext>
            </a:extLst>
          </p:cNvPr>
          <p:cNvSpPr/>
          <p:nvPr userDrawn="1"/>
        </p:nvSpPr>
        <p:spPr>
          <a:xfrm>
            <a:off x="377600" y="6454792"/>
            <a:ext cx="1065191" cy="4032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997274-AB44-A1C5-1601-F12459A1DAFE}"/>
              </a:ext>
            </a:extLst>
          </p:cNvPr>
          <p:cNvSpPr/>
          <p:nvPr userDrawn="1"/>
        </p:nvSpPr>
        <p:spPr>
          <a:xfrm>
            <a:off x="384047" y="6328260"/>
            <a:ext cx="1160081" cy="53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80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688C66-2A77-64CD-38B5-90492185CACE}"/>
              </a:ext>
            </a:extLst>
          </p:cNvPr>
          <p:cNvSpPr/>
          <p:nvPr userDrawn="1"/>
        </p:nvSpPr>
        <p:spPr>
          <a:xfrm rot="5400000" flipH="1" flipV="1">
            <a:off x="-3236977" y="3236976"/>
            <a:ext cx="6858000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97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4138A92-0FB8-672C-2CE1-78D5B26993A9}"/>
              </a:ext>
            </a:extLst>
          </p:cNvPr>
          <p:cNvSpPr/>
          <p:nvPr userDrawn="1"/>
        </p:nvSpPr>
        <p:spPr>
          <a:xfrm>
            <a:off x="189781" y="6193766"/>
            <a:ext cx="1604513" cy="6642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299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688C66-2A77-64CD-38B5-90492185CACE}"/>
              </a:ext>
            </a:extLst>
          </p:cNvPr>
          <p:cNvSpPr/>
          <p:nvPr userDrawn="1"/>
        </p:nvSpPr>
        <p:spPr>
          <a:xfrm rot="5400000" flipH="1" flipV="1">
            <a:off x="-3236977" y="3236976"/>
            <a:ext cx="6858000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Google Shape;10;p2">
            <a:extLst>
              <a:ext uri="{FF2B5EF4-FFF2-40B4-BE49-F238E27FC236}">
                <a16:creationId xmlns:a16="http://schemas.microsoft.com/office/drawing/2014/main" id="{DE885F37-9B38-6A28-953B-4E235CBF0AFF}"/>
              </a:ext>
            </a:extLst>
          </p:cNvPr>
          <p:cNvSpPr/>
          <p:nvPr userDrawn="1"/>
        </p:nvSpPr>
        <p:spPr>
          <a:xfrm>
            <a:off x="7295244" y="0"/>
            <a:ext cx="490072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a-IR" sz="4400" b="1" dirty="0">
              <a:latin typeface="Gill Sans MT" pitchFamily="34" charset="0"/>
              <a:cs typeface="B Titr" panose="00000700000000000000" pitchFamily="2" charset="-7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a-IR" sz="4400" b="1" dirty="0">
              <a:latin typeface="Gill Sans MT" pitchFamily="34" charset="0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392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688C66-2A77-64CD-38B5-90492185CACE}"/>
              </a:ext>
            </a:extLst>
          </p:cNvPr>
          <p:cNvSpPr/>
          <p:nvPr userDrawn="1"/>
        </p:nvSpPr>
        <p:spPr>
          <a:xfrm rot="5400000" flipH="1" flipV="1">
            <a:off x="-3236977" y="3236976"/>
            <a:ext cx="6858000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Google Shape;10;p2">
            <a:extLst>
              <a:ext uri="{FF2B5EF4-FFF2-40B4-BE49-F238E27FC236}">
                <a16:creationId xmlns:a16="http://schemas.microsoft.com/office/drawing/2014/main" id="{DE885F37-9B38-6A28-953B-4E235CBF0AFF}"/>
              </a:ext>
            </a:extLst>
          </p:cNvPr>
          <p:cNvSpPr/>
          <p:nvPr userDrawn="1"/>
        </p:nvSpPr>
        <p:spPr>
          <a:xfrm>
            <a:off x="10109200" y="0"/>
            <a:ext cx="208676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a-IR" sz="4400" b="1" dirty="0">
              <a:latin typeface="Gill Sans MT" pitchFamily="34" charset="0"/>
              <a:cs typeface="B Titr" panose="00000700000000000000" pitchFamily="2" charset="-7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a-IR" sz="4400" b="1" dirty="0"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3" name="Freeform 10">
            <a:extLst>
              <a:ext uri="{FF2B5EF4-FFF2-40B4-BE49-F238E27FC236}">
                <a16:creationId xmlns:a16="http://schemas.microsoft.com/office/drawing/2014/main" id="{CDE1E67C-13A8-5D56-C884-662E9F431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231928" y="5185456"/>
            <a:ext cx="3756557" cy="1686803"/>
          </a:xfrm>
          <a:custGeom>
            <a:avLst/>
            <a:gdLst>
              <a:gd name="connsiteX0" fmla="*/ 2528047 w 5056094"/>
              <a:gd name="connsiteY0" fmla="*/ 0 h 2847135"/>
              <a:gd name="connsiteX1" fmla="*/ 5056094 w 5056094"/>
              <a:gd name="connsiteY1" fmla="*/ 2528047 h 2847135"/>
              <a:gd name="connsiteX2" fmla="*/ 5043042 w 5056094"/>
              <a:gd name="connsiteY2" fmla="*/ 2786525 h 2847135"/>
              <a:gd name="connsiteX3" fmla="*/ 5033792 w 5056094"/>
              <a:gd name="connsiteY3" fmla="*/ 2847135 h 2847135"/>
              <a:gd name="connsiteX4" fmla="*/ 22302 w 5056094"/>
              <a:gd name="connsiteY4" fmla="*/ 2847135 h 2847135"/>
              <a:gd name="connsiteX5" fmla="*/ 13052 w 5056094"/>
              <a:gd name="connsiteY5" fmla="*/ 2786525 h 2847135"/>
              <a:gd name="connsiteX6" fmla="*/ 0 w 5056094"/>
              <a:gd name="connsiteY6" fmla="*/ 2528047 h 2847135"/>
              <a:gd name="connsiteX7" fmla="*/ 2528047 w 5056094"/>
              <a:gd name="connsiteY7" fmla="*/ 0 h 2847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56094" h="2847135">
                <a:moveTo>
                  <a:pt x="2528047" y="0"/>
                </a:moveTo>
                <a:cubicBezTo>
                  <a:pt x="3924249" y="0"/>
                  <a:pt x="5056094" y="1131845"/>
                  <a:pt x="5056094" y="2528047"/>
                </a:cubicBezTo>
                <a:cubicBezTo>
                  <a:pt x="5056094" y="2615310"/>
                  <a:pt x="5051673" y="2701540"/>
                  <a:pt x="5043042" y="2786525"/>
                </a:cubicBezTo>
                <a:lnTo>
                  <a:pt x="5033792" y="2847135"/>
                </a:lnTo>
                <a:lnTo>
                  <a:pt x="22302" y="2847135"/>
                </a:lnTo>
                <a:lnTo>
                  <a:pt x="13052" y="2786525"/>
                </a:lnTo>
                <a:cubicBezTo>
                  <a:pt x="4422" y="2701540"/>
                  <a:pt x="0" y="2615310"/>
                  <a:pt x="0" y="2528047"/>
                </a:cubicBezTo>
                <a:cubicBezTo>
                  <a:pt x="0" y="1131845"/>
                  <a:pt x="1131845" y="0"/>
                  <a:pt x="2528047" y="0"/>
                </a:cubicBezTo>
                <a:close/>
              </a:path>
            </a:pathLst>
          </a:custGeom>
          <a:solidFill>
            <a:schemeClr val="accent1">
              <a:alpha val="8969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4" name="Picture 3" descr="Modern house with cubic design">
            <a:extLst>
              <a:ext uri="{FF2B5EF4-FFF2-40B4-BE49-F238E27FC236}">
                <a16:creationId xmlns:a16="http://schemas.microsoft.com/office/drawing/2014/main" id="{B3B39C8B-7A3C-7B29-6483-5231B50315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12000" contrast="-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23487"/>
          <a:stretch/>
        </p:blipFill>
        <p:spPr>
          <a:xfrm>
            <a:off x="7114174" y="4282633"/>
            <a:ext cx="5077825" cy="258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11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688C66-2A77-64CD-38B5-90492185CACE}"/>
              </a:ext>
            </a:extLst>
          </p:cNvPr>
          <p:cNvSpPr/>
          <p:nvPr userDrawn="1"/>
        </p:nvSpPr>
        <p:spPr>
          <a:xfrm rot="5400000" flipH="1" flipV="1">
            <a:off x="-3236977" y="3236976"/>
            <a:ext cx="6858000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Google Shape;10;p2">
            <a:extLst>
              <a:ext uri="{FF2B5EF4-FFF2-40B4-BE49-F238E27FC236}">
                <a16:creationId xmlns:a16="http://schemas.microsoft.com/office/drawing/2014/main" id="{DE885F37-9B38-6A28-953B-4E235CBF0AFF}"/>
              </a:ext>
            </a:extLst>
          </p:cNvPr>
          <p:cNvSpPr/>
          <p:nvPr userDrawn="1"/>
        </p:nvSpPr>
        <p:spPr>
          <a:xfrm>
            <a:off x="10109200" y="0"/>
            <a:ext cx="208676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a-IR" sz="4400" b="1" dirty="0">
              <a:latin typeface="Gill Sans MT" pitchFamily="34" charset="0"/>
              <a:cs typeface="B Titr" panose="00000700000000000000" pitchFamily="2" charset="-7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a-IR" sz="4400" b="1" dirty="0">
              <a:latin typeface="Gill Sans MT" pitchFamily="34" charset="0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887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316C55F-58EA-3400-C4B2-1F39046AD670}"/>
              </a:ext>
            </a:extLst>
          </p:cNvPr>
          <p:cNvSpPr/>
          <p:nvPr userDrawn="1"/>
        </p:nvSpPr>
        <p:spPr>
          <a:xfrm rot="5400000" flipH="1" flipV="1">
            <a:off x="-3236977" y="3236975"/>
            <a:ext cx="6858000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DE39F4-E652-D021-FAC3-9A057954548D}"/>
              </a:ext>
            </a:extLst>
          </p:cNvPr>
          <p:cNvSpPr/>
          <p:nvPr userDrawn="1"/>
        </p:nvSpPr>
        <p:spPr>
          <a:xfrm>
            <a:off x="9713343" y="0"/>
            <a:ext cx="2478657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763DD79-6EE3-B8D8-0CBF-2151E351590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8850040" y="2353791"/>
            <a:ext cx="3341960" cy="3271838"/>
          </a:xfrm>
          <a:custGeom>
            <a:avLst/>
            <a:gdLst>
              <a:gd name="connsiteX0" fmla="*/ 0 w 4729163"/>
              <a:gd name="connsiteY0" fmla="*/ 0 h 3271838"/>
              <a:gd name="connsiteX1" fmla="*/ 4729163 w 4729163"/>
              <a:gd name="connsiteY1" fmla="*/ 0 h 3271838"/>
              <a:gd name="connsiteX2" fmla="*/ 4729163 w 4729163"/>
              <a:gd name="connsiteY2" fmla="*/ 1519113 h 3271838"/>
              <a:gd name="connsiteX3" fmla="*/ 4674888 w 4729163"/>
              <a:gd name="connsiteY3" fmla="*/ 1524585 h 3271838"/>
              <a:gd name="connsiteX4" fmla="*/ 4145679 w 4729163"/>
              <a:gd name="connsiteY4" fmla="*/ 2173901 h 3271838"/>
              <a:gd name="connsiteX5" fmla="*/ 4674888 w 4729163"/>
              <a:gd name="connsiteY5" fmla="*/ 2823218 h 3271838"/>
              <a:gd name="connsiteX6" fmla="*/ 4729163 w 4729163"/>
              <a:gd name="connsiteY6" fmla="*/ 2828689 h 3271838"/>
              <a:gd name="connsiteX7" fmla="*/ 4729163 w 4729163"/>
              <a:gd name="connsiteY7" fmla="*/ 3271838 h 3271838"/>
              <a:gd name="connsiteX8" fmla="*/ 0 w 4729163"/>
              <a:gd name="connsiteY8" fmla="*/ 3271838 h 3271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29163" h="3271838">
                <a:moveTo>
                  <a:pt x="0" y="0"/>
                </a:moveTo>
                <a:lnTo>
                  <a:pt x="4729163" y="0"/>
                </a:lnTo>
                <a:lnTo>
                  <a:pt x="4729163" y="1519113"/>
                </a:lnTo>
                <a:lnTo>
                  <a:pt x="4674888" y="1524585"/>
                </a:lnTo>
                <a:cubicBezTo>
                  <a:pt x="4372869" y="1586387"/>
                  <a:pt x="4145679" y="1853613"/>
                  <a:pt x="4145679" y="2173901"/>
                </a:cubicBezTo>
                <a:cubicBezTo>
                  <a:pt x="4145679" y="2494190"/>
                  <a:pt x="4372869" y="2761416"/>
                  <a:pt x="4674888" y="2823218"/>
                </a:cubicBezTo>
                <a:lnTo>
                  <a:pt x="4729163" y="2828689"/>
                </a:lnTo>
                <a:lnTo>
                  <a:pt x="4729163" y="3271838"/>
                </a:lnTo>
                <a:lnTo>
                  <a:pt x="0" y="327183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688C66-2A77-64CD-38B5-90492185CACE}"/>
              </a:ext>
            </a:extLst>
          </p:cNvPr>
          <p:cNvSpPr/>
          <p:nvPr userDrawn="1"/>
        </p:nvSpPr>
        <p:spPr>
          <a:xfrm rot="5400000" flipH="1" flipV="1">
            <a:off x="-3236977" y="3236976"/>
            <a:ext cx="6858000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3834A1C-A3F4-8AE3-0B3F-BB8524D168C8}"/>
              </a:ext>
            </a:extLst>
          </p:cNvPr>
          <p:cNvSpPr/>
          <p:nvPr userDrawn="1"/>
        </p:nvSpPr>
        <p:spPr>
          <a:xfrm rot="5400000" flipH="1" flipV="1">
            <a:off x="8570976" y="3236976"/>
            <a:ext cx="6858000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88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F8D7AE-6B3A-B195-ED86-44C09C86337F}"/>
              </a:ext>
            </a:extLst>
          </p:cNvPr>
          <p:cNvSpPr/>
          <p:nvPr userDrawn="1"/>
        </p:nvSpPr>
        <p:spPr>
          <a:xfrm rot="5400000" flipH="1" flipV="1">
            <a:off x="-3242420" y="3242419"/>
            <a:ext cx="6868885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Google Shape;225;p35">
            <a:extLst>
              <a:ext uri="{FF2B5EF4-FFF2-40B4-BE49-F238E27FC236}">
                <a16:creationId xmlns:a16="http://schemas.microsoft.com/office/drawing/2014/main" id="{76CDC0E6-2210-F9B0-EB22-23F74CF099B1}"/>
              </a:ext>
            </a:extLst>
          </p:cNvPr>
          <p:cNvSpPr/>
          <p:nvPr userDrawn="1"/>
        </p:nvSpPr>
        <p:spPr>
          <a:xfrm>
            <a:off x="377600" y="0"/>
            <a:ext cx="11814400" cy="5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3" name="Picture 2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086CD4A1-E05B-52B7-AE89-E39F102965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21975" b="1533"/>
          <a:stretch>
            <a:fillRect/>
          </a:stretch>
        </p:blipFill>
        <p:spPr>
          <a:xfrm rot="8325578">
            <a:off x="-1775001" y="-1607470"/>
            <a:ext cx="10567962" cy="8905077"/>
          </a:xfrm>
          <a:custGeom>
            <a:avLst/>
            <a:gdLst>
              <a:gd name="connsiteX0" fmla="*/ 6047036 w 10567962"/>
              <a:gd name="connsiteY0" fmla="*/ 8905077 h 8905077"/>
              <a:gd name="connsiteX1" fmla="*/ 0 w 10567962"/>
              <a:gd name="connsiteY1" fmla="*/ 3603767 h 8905077"/>
              <a:gd name="connsiteX2" fmla="*/ 0 w 10567962"/>
              <a:gd name="connsiteY2" fmla="*/ 0 h 8905077"/>
              <a:gd name="connsiteX3" fmla="*/ 6292508 w 10567962"/>
              <a:gd name="connsiteY3" fmla="*/ 0 h 8905077"/>
              <a:gd name="connsiteX4" fmla="*/ 10567962 w 10567962"/>
              <a:gd name="connsiteY4" fmla="*/ 3748201 h 890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67962" h="8905077">
                <a:moveTo>
                  <a:pt x="6047036" y="8905077"/>
                </a:moveTo>
                <a:lnTo>
                  <a:pt x="0" y="3603767"/>
                </a:lnTo>
                <a:lnTo>
                  <a:pt x="0" y="0"/>
                </a:lnTo>
                <a:lnTo>
                  <a:pt x="6292508" y="0"/>
                </a:lnTo>
                <a:lnTo>
                  <a:pt x="10567962" y="3748201"/>
                </a:lnTo>
                <a:close/>
              </a:path>
            </a:pathLst>
          </a:custGeom>
        </p:spPr>
      </p:pic>
      <p:sp>
        <p:nvSpPr>
          <p:cNvPr id="4" name="Freeform 13">
            <a:extLst>
              <a:ext uri="{FF2B5EF4-FFF2-40B4-BE49-F238E27FC236}">
                <a16:creationId xmlns:a16="http://schemas.microsoft.com/office/drawing/2014/main" id="{29DE1925-4189-B0B1-395E-7A4D34525E81}"/>
              </a:ext>
            </a:extLst>
          </p:cNvPr>
          <p:cNvSpPr/>
          <p:nvPr userDrawn="1"/>
        </p:nvSpPr>
        <p:spPr>
          <a:xfrm>
            <a:off x="925160" y="4144752"/>
            <a:ext cx="4788322" cy="2713249"/>
          </a:xfrm>
          <a:custGeom>
            <a:avLst/>
            <a:gdLst>
              <a:gd name="connsiteX0" fmla="*/ 2394161 w 4788322"/>
              <a:gd name="connsiteY0" fmla="*/ 0 h 2713249"/>
              <a:gd name="connsiteX1" fmla="*/ 4788322 w 4788322"/>
              <a:gd name="connsiteY1" fmla="*/ 2394161 h 2713249"/>
              <a:gd name="connsiteX2" fmla="*/ 4775962 w 4788322"/>
              <a:gd name="connsiteY2" fmla="*/ 2638950 h 2713249"/>
              <a:gd name="connsiteX3" fmla="*/ 4764622 w 4788322"/>
              <a:gd name="connsiteY3" fmla="*/ 2713249 h 2713249"/>
              <a:gd name="connsiteX4" fmla="*/ 23700 w 4788322"/>
              <a:gd name="connsiteY4" fmla="*/ 2713249 h 2713249"/>
              <a:gd name="connsiteX5" fmla="*/ 12361 w 4788322"/>
              <a:gd name="connsiteY5" fmla="*/ 2638950 h 2713249"/>
              <a:gd name="connsiteX6" fmla="*/ 0 w 4788322"/>
              <a:gd name="connsiteY6" fmla="*/ 2394161 h 2713249"/>
              <a:gd name="connsiteX7" fmla="*/ 2394161 w 4788322"/>
              <a:gd name="connsiteY7" fmla="*/ 0 h 271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88322" h="2713249">
                <a:moveTo>
                  <a:pt x="2394161" y="0"/>
                </a:moveTo>
                <a:cubicBezTo>
                  <a:pt x="3716420" y="0"/>
                  <a:pt x="4788322" y="1071902"/>
                  <a:pt x="4788322" y="2394161"/>
                </a:cubicBezTo>
                <a:cubicBezTo>
                  <a:pt x="4788322" y="2476803"/>
                  <a:pt x="4784135" y="2558466"/>
                  <a:pt x="4775962" y="2638950"/>
                </a:cubicBezTo>
                <a:lnTo>
                  <a:pt x="4764622" y="2713249"/>
                </a:lnTo>
                <a:lnTo>
                  <a:pt x="23700" y="2713249"/>
                </a:lnTo>
                <a:lnTo>
                  <a:pt x="12361" y="2638950"/>
                </a:lnTo>
                <a:cubicBezTo>
                  <a:pt x="4187" y="2558466"/>
                  <a:pt x="0" y="2476803"/>
                  <a:pt x="0" y="2394161"/>
                </a:cubicBezTo>
                <a:cubicBezTo>
                  <a:pt x="0" y="1071902"/>
                  <a:pt x="1071902" y="0"/>
                  <a:pt x="2394161" y="0"/>
                </a:cubicBezTo>
                <a:close/>
              </a:path>
            </a:pathLst>
          </a:custGeom>
          <a:solidFill>
            <a:schemeClr val="accent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1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F8D7AE-6B3A-B195-ED86-44C09C86337F}"/>
              </a:ext>
            </a:extLst>
          </p:cNvPr>
          <p:cNvSpPr/>
          <p:nvPr userDrawn="1"/>
        </p:nvSpPr>
        <p:spPr>
          <a:xfrm rot="5400000" flipH="1" flipV="1">
            <a:off x="-3242420" y="3242419"/>
            <a:ext cx="6868885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Google Shape;225;p35">
            <a:extLst>
              <a:ext uri="{FF2B5EF4-FFF2-40B4-BE49-F238E27FC236}">
                <a16:creationId xmlns:a16="http://schemas.microsoft.com/office/drawing/2014/main" id="{76CDC0E6-2210-F9B0-EB22-23F74CF099B1}"/>
              </a:ext>
            </a:extLst>
          </p:cNvPr>
          <p:cNvSpPr/>
          <p:nvPr userDrawn="1"/>
        </p:nvSpPr>
        <p:spPr>
          <a:xfrm>
            <a:off x="377600" y="0"/>
            <a:ext cx="11814400" cy="5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3" name="Freeform 5" descr="Man looking up at skyscrapers">
            <a:extLst>
              <a:ext uri="{FF2B5EF4-FFF2-40B4-BE49-F238E27FC236}">
                <a16:creationId xmlns:a16="http://schemas.microsoft.com/office/drawing/2014/main" id="{95F443AC-03CF-5287-90AF-E406B1897211}"/>
              </a:ext>
            </a:extLst>
          </p:cNvPr>
          <p:cNvSpPr/>
          <p:nvPr userDrawn="1"/>
        </p:nvSpPr>
        <p:spPr>
          <a:xfrm rot="2329651">
            <a:off x="-532603" y="2901064"/>
            <a:ext cx="5658498" cy="5088743"/>
          </a:xfrm>
          <a:custGeom>
            <a:avLst/>
            <a:gdLst>
              <a:gd name="connsiteX0" fmla="*/ 1041364 w 5658498"/>
              <a:gd name="connsiteY0" fmla="*/ 660618 h 5088743"/>
              <a:gd name="connsiteX1" fmla="*/ 2881574 w 5658498"/>
              <a:gd name="connsiteY1" fmla="*/ 0 h 5088743"/>
              <a:gd name="connsiteX2" fmla="*/ 5644500 w 5658498"/>
              <a:gd name="connsiteY2" fmla="*/ 2032703 h 5088743"/>
              <a:gd name="connsiteX3" fmla="*/ 5658498 w 5658498"/>
              <a:gd name="connsiteY3" fmla="*/ 2087143 h 5088743"/>
              <a:gd name="connsiteX4" fmla="*/ 1928931 w 5658498"/>
              <a:gd name="connsiteY4" fmla="*/ 5088743 h 5088743"/>
              <a:gd name="connsiteX5" fmla="*/ 0 w 5658498"/>
              <a:gd name="connsiteY5" fmla="*/ 2691993 h 5088743"/>
              <a:gd name="connsiteX6" fmla="*/ 7450 w 5658498"/>
              <a:gd name="connsiteY6" fmla="*/ 2560795 h 5088743"/>
              <a:gd name="connsiteX7" fmla="*/ 1041364 w 5658498"/>
              <a:gd name="connsiteY7" fmla="*/ 660618 h 5088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58498" h="5088743">
                <a:moveTo>
                  <a:pt x="1041364" y="660618"/>
                </a:moveTo>
                <a:cubicBezTo>
                  <a:pt x="1541443" y="247916"/>
                  <a:pt x="2182557" y="0"/>
                  <a:pt x="2881574" y="0"/>
                </a:cubicBezTo>
                <a:cubicBezTo>
                  <a:pt x="4179749" y="0"/>
                  <a:pt x="5278215" y="855058"/>
                  <a:pt x="5644500" y="2032703"/>
                </a:cubicBezTo>
                <a:lnTo>
                  <a:pt x="5658498" y="2087143"/>
                </a:lnTo>
                <a:lnTo>
                  <a:pt x="1928931" y="5088743"/>
                </a:lnTo>
                <a:lnTo>
                  <a:pt x="0" y="2691993"/>
                </a:lnTo>
                <a:lnTo>
                  <a:pt x="7450" y="2560795"/>
                </a:lnTo>
                <a:cubicBezTo>
                  <a:pt x="94683" y="1797754"/>
                  <a:pt x="478776" y="1124908"/>
                  <a:pt x="1041364" y="660618"/>
                </a:cubicBezTo>
                <a:close/>
              </a:path>
            </a:pathLst>
          </a:custGeom>
          <a:blipFill dpi="0"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8000" contras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CBAFAA0-4CC2-AF28-E41F-BBB3746D6073}"/>
              </a:ext>
            </a:extLst>
          </p:cNvPr>
          <p:cNvSpPr/>
          <p:nvPr userDrawn="1"/>
        </p:nvSpPr>
        <p:spPr>
          <a:xfrm>
            <a:off x="356461" y="2238899"/>
            <a:ext cx="1411557" cy="1411557"/>
          </a:xfrm>
          <a:prstGeom prst="ellipse">
            <a:avLst/>
          </a:prstGeom>
          <a:solidFill>
            <a:schemeClr val="accent1">
              <a:alpha val="7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17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E89C8D6-947D-F505-AD6C-CF6319684DB9}"/>
              </a:ext>
            </a:extLst>
          </p:cNvPr>
          <p:cNvSpPr/>
          <p:nvPr userDrawn="1"/>
        </p:nvSpPr>
        <p:spPr>
          <a:xfrm rot="5400000" flipH="1" flipV="1">
            <a:off x="-3236977" y="3236975"/>
            <a:ext cx="6858000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29016" y="1747520"/>
            <a:ext cx="2226360" cy="294038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5" name="Picture Placeholder 23">
            <a:extLst>
              <a:ext uri="{FF2B5EF4-FFF2-40B4-BE49-F238E27FC236}">
                <a16:creationId xmlns:a16="http://schemas.microsoft.com/office/drawing/2014/main" id="{EA9E795C-FED0-FB6B-2D18-0BDABCA2C5B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68657" y="1758108"/>
            <a:ext cx="2226360" cy="294038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6" name="Picture Placeholder 23">
            <a:extLst>
              <a:ext uri="{FF2B5EF4-FFF2-40B4-BE49-F238E27FC236}">
                <a16:creationId xmlns:a16="http://schemas.microsoft.com/office/drawing/2014/main" id="{1026B989-CBAD-BCCA-CE61-AC5ABC3F875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518256" y="1758108"/>
            <a:ext cx="2226360" cy="294038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EC3EE756-2FF0-64E0-D905-235B8973F7D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133847" y="1758108"/>
            <a:ext cx="2226360" cy="294038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AAFADE9-B41B-708E-83E7-50D664C075A6}"/>
              </a:ext>
            </a:extLst>
          </p:cNvPr>
          <p:cNvSpPr/>
          <p:nvPr userDrawn="1"/>
        </p:nvSpPr>
        <p:spPr>
          <a:xfrm rot="5400000" flipH="1" flipV="1">
            <a:off x="-3236977" y="3236975"/>
            <a:ext cx="6858000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D9A5508-A146-4C36-FF14-5B78325C526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868966" y="1112838"/>
            <a:ext cx="3475649" cy="49752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104F5115-4987-5C8E-E191-E06A29A553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10733" y="2803273"/>
            <a:ext cx="2121408" cy="2121408"/>
          </a:xfrm>
          <a:prstGeom prst="ellipse">
            <a:avLst/>
          </a:prstGeom>
          <a:solidFill>
            <a:schemeClr val="accent1">
              <a:alpha val="72000"/>
            </a:schemeClr>
          </a:solidFill>
        </p:spPr>
        <p:txBody>
          <a:bodyPr/>
          <a:lstStyle>
            <a:lvl1pPr>
              <a:defRPr sz="3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1EA969D2-43E7-374C-2BD3-3ED94ADEAE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258537" y="4711495"/>
            <a:ext cx="192024" cy="1033272"/>
          </a:xfrm>
          <a:prstGeom prst="rect">
            <a:avLst/>
          </a:prstGeom>
          <a:solidFill>
            <a:schemeClr val="accent1">
              <a:alpha val="83000"/>
            </a:schemeClr>
          </a:solidFill>
        </p:spPr>
        <p:txBody>
          <a:bodyPr/>
          <a:lstStyle>
            <a:lvl1pPr>
              <a:defRPr sz="3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0579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E200C82-2478-C5EF-3E7D-D96D5B77AA25}"/>
              </a:ext>
            </a:extLst>
          </p:cNvPr>
          <p:cNvSpPr/>
          <p:nvPr userDrawn="1"/>
        </p:nvSpPr>
        <p:spPr>
          <a:xfrm>
            <a:off x="384047" y="6449458"/>
            <a:ext cx="1065191" cy="4032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40381F-CB10-846F-3666-2DB446D3EA09}"/>
              </a:ext>
            </a:extLst>
          </p:cNvPr>
          <p:cNvSpPr txBox="1"/>
          <p:nvPr userDrawn="1"/>
        </p:nvSpPr>
        <p:spPr>
          <a:xfrm>
            <a:off x="440426" y="6483334"/>
            <a:ext cx="888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fld id="{6950BBAE-5240-4D23-B732-E09AAA4B35A2}" type="slidenum">
              <a:rPr lang="fa-IR" smtClean="0"/>
              <a:pPr algn="r" rtl="1"/>
              <a:t>‹#›</a:t>
            </a:fld>
            <a:r>
              <a:rPr lang="fa-IR" dirty="0"/>
              <a:t>/26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7" r:id="rId2"/>
    <p:sldLayoutId id="2147483673" r:id="rId3"/>
    <p:sldLayoutId id="2147483668" r:id="rId4"/>
    <p:sldLayoutId id="2147483669" r:id="rId5"/>
    <p:sldLayoutId id="2147483670" r:id="rId6"/>
    <p:sldLayoutId id="2147483651" r:id="rId7"/>
    <p:sldLayoutId id="2147483666" r:id="rId8"/>
    <p:sldLayoutId id="2147483672" r:id="rId9"/>
    <p:sldLayoutId id="2147483671" r:id="rId10"/>
    <p:sldLayoutId id="2147483658" r:id="rId11"/>
    <p:sldLayoutId id="2147483664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 cap="all" spc="600" baseline="0">
          <a:solidFill>
            <a:schemeClr val="tx1"/>
          </a:solidFill>
          <a:latin typeface="+mj-lt"/>
          <a:ea typeface="+mj-ea"/>
          <a:cs typeface="Arial Black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Tx/>
        <a:buNone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2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0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18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18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4" orient="horz" pos="1152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19" userDrawn="1">
          <p15:clr>
            <a:srgbClr val="547EBF"/>
          </p15:clr>
        </p15:guide>
        <p15:guide id="20" pos="7680" userDrawn="1">
          <p15:clr>
            <a:srgbClr val="547EBF"/>
          </p15:clr>
        </p15:guide>
        <p15:guide id="21" pos="528" userDrawn="1">
          <p15:clr>
            <a:srgbClr val="547EBF"/>
          </p15:clr>
        </p15:guide>
        <p15:guide id="22" pos="6912" userDrawn="1">
          <p15:clr>
            <a:srgbClr val="547EBF"/>
          </p15:clr>
        </p15:guide>
        <p15:guide id="23" orient="horz" pos="240" userDrawn="1">
          <p15:clr>
            <a:srgbClr val="547EBF"/>
          </p15:clr>
        </p15:guide>
        <p15:guide id="25" orient="horz" pos="552" userDrawn="1">
          <p15:clr>
            <a:srgbClr val="547EBF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microsoft.com/office/2007/relationships/hdphoto" Target="../media/hdphoto5.wdp"/><Relationship Id="rId5" Type="http://schemas.openxmlformats.org/officeDocument/2006/relationships/image" Target="../media/image9.png"/><Relationship Id="rId4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563B939-CD81-5F93-65C0-C5C54EDD7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102" y="600263"/>
            <a:ext cx="10395796" cy="58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931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5DBB7A6-B373-7B92-BF19-3F399A418AA2}"/>
              </a:ext>
            </a:extLst>
          </p:cNvPr>
          <p:cNvSpPr txBox="1">
            <a:spLocks/>
          </p:cNvSpPr>
          <p:nvPr/>
        </p:nvSpPr>
        <p:spPr>
          <a:xfrm>
            <a:off x="667512" y="601740"/>
            <a:ext cx="11237976" cy="517903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74300" indent="-342900" algn="just" rtl="1">
              <a:buFont typeface="Wingdings" panose="05000000000000000000" pitchFamily="2" charset="2"/>
              <a:buChar char="ü"/>
            </a:pPr>
            <a:r>
              <a:rPr lang="fa-IR" b="1" dirty="0">
                <a:solidFill>
                  <a:srgbClr val="21617D"/>
                </a:solidFill>
                <a:latin typeface="IranNastaliq" pitchFamily="18" charset="0"/>
                <a:cs typeface="B Nazanin" pitchFamily="2" charset="-78"/>
              </a:rPr>
              <a:t>جهت معرفی واحد فناور لازم است تمامی اطلاعات این فایل را ارایه و چنانچه اطلاعات تكميلي ديگري داريد اضافه نمایید، الزامی به استفاده از این قالب نیست و پیشنهاد می‌شود از تم خلاقانه مورد نظر خود استفاده شود.</a:t>
            </a:r>
          </a:p>
          <a:p>
            <a:pPr marL="474300" indent="-342900" algn="just" rtl="1">
              <a:buFont typeface="Wingdings" panose="05000000000000000000" pitchFamily="2" charset="2"/>
              <a:buChar char="ü"/>
            </a:pPr>
            <a:r>
              <a:rPr lang="fa-IR" b="1" dirty="0">
                <a:solidFill>
                  <a:srgbClr val="21617D"/>
                </a:solidFill>
                <a:latin typeface="IranNastaliq" pitchFamily="18" charset="0"/>
                <a:cs typeface="B Nazanin" pitchFamily="2" charset="-78"/>
              </a:rPr>
              <a:t>صفحات به اين صورت (4 از 27) شماره‌بندي شود. در صورت تغییر تعداد اسلایدها عدد 27 از قسمت اسلاید مستر اصلاح نمایید.</a:t>
            </a:r>
          </a:p>
          <a:p>
            <a:pPr marL="474300" indent="-342900" algn="just" rtl="1">
              <a:buFont typeface="Wingdings" panose="05000000000000000000" pitchFamily="2" charset="2"/>
              <a:buChar char="ü"/>
            </a:pPr>
            <a:r>
              <a:rPr lang="fa-IR" b="1" dirty="0">
                <a:solidFill>
                  <a:srgbClr val="21617D"/>
                </a:solidFill>
                <a:latin typeface="IranNastaliq" pitchFamily="18" charset="0"/>
                <a:cs typeface="B Nazanin" pitchFamily="2" charset="-78"/>
              </a:rPr>
              <a:t>زمان ارایه 20 دقیقه می باشد (4 دقیقه معرفی تیم و رزومه، 8 دقیقه ویژگی‌های نوآورانه/فناورانه ایده، 8 دقیقه برنامه کسب و کار از جمله بازار و رقبا و برنامه کاری)</a:t>
            </a:r>
          </a:p>
          <a:p>
            <a:pPr marL="474300" indent="-342900" algn="just" rtl="1">
              <a:buFont typeface="Wingdings" panose="05000000000000000000" pitchFamily="2" charset="2"/>
              <a:buChar char="ü"/>
            </a:pPr>
            <a:r>
              <a:rPr lang="fa-IR" b="1" dirty="0">
                <a:solidFill>
                  <a:srgbClr val="21617D"/>
                </a:solidFill>
                <a:latin typeface="Arial" pitchFamily="34" charset="0"/>
                <a:cs typeface="B Nazanin" panose="00000400000000000000" pitchFamily="2" charset="-78"/>
              </a:rPr>
              <a:t>فايل تهيه شده را حتما روز قبل از برگزاري جلسه به آدرس</a:t>
            </a:r>
            <a:r>
              <a:rPr lang="en-US" b="1" dirty="0">
                <a:solidFill>
                  <a:srgbClr val="2161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paziresh@istt.ir </a:t>
            </a:r>
            <a:r>
              <a:rPr lang="fa-IR" b="1" dirty="0">
                <a:solidFill>
                  <a:srgbClr val="21617D"/>
                </a:solidFill>
                <a:latin typeface="Arial" pitchFamily="34" charset="0"/>
                <a:cs typeface="B Nazanin" panose="00000400000000000000" pitchFamily="2" charset="-78"/>
              </a:rPr>
              <a:t> ايميل و روي سامانه بارگذاري فرماييد.</a:t>
            </a:r>
          </a:p>
          <a:p>
            <a:pPr marL="474300" indent="-342900" algn="just" rtl="1">
              <a:buFont typeface="Wingdings" panose="05000000000000000000" pitchFamily="2" charset="2"/>
              <a:buChar char="ü"/>
            </a:pPr>
            <a:r>
              <a:rPr lang="fa-IR" b="1" dirty="0">
                <a:solidFill>
                  <a:srgbClr val="21617D"/>
                </a:solidFill>
                <a:latin typeface="Arial" pitchFamily="34" charset="0"/>
                <a:cs typeface="B Nazanin" panose="00000400000000000000" pitchFamily="2" charset="-78"/>
              </a:rPr>
              <a:t>در انتها پس از آماده سازی این اسلاید حذف شود.</a:t>
            </a:r>
            <a:endParaRPr lang="fa-IR" dirty="0">
              <a:solidFill>
                <a:srgbClr val="21617D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C31634-37BD-DD8A-9A4D-A29F9EFA9C9D}"/>
              </a:ext>
            </a:extLst>
          </p:cNvPr>
          <p:cNvSpPr txBox="1"/>
          <p:nvPr/>
        </p:nvSpPr>
        <p:spPr>
          <a:xfrm>
            <a:off x="5837505" y="148049"/>
            <a:ext cx="465968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a-IR" sz="3000" b="1" dirty="0">
                <a:solidFill>
                  <a:schemeClr val="accent4">
                    <a:lumMod val="50000"/>
                  </a:schemeClr>
                </a:solidFill>
                <a:cs typeface="B Nazanin" panose="00000400000000000000" pitchFamily="2" charset="-78"/>
              </a:rPr>
              <a:t>نکات قابل توجه:</a:t>
            </a:r>
            <a:endParaRPr lang="en-US" sz="3000" b="1" dirty="0">
              <a:solidFill>
                <a:schemeClr val="accent4">
                  <a:lumMod val="50000"/>
                </a:schemeClr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6412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695D873-0D28-350D-DC3D-E9138B5ACA3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81750"/>
            <a:ext cx="434975" cy="384175"/>
          </a:xfrm>
          <a:prstGeom prst="rect">
            <a:avLst/>
          </a:prstGeom>
        </p:spPr>
        <p:txBody>
          <a:bodyPr/>
          <a:lstStyle/>
          <a:p>
            <a:fld id="{09A01C0A-2BB6-49E7-91A3-DCB9F9F59583}" type="slidenum">
              <a:rPr lang="en-US" smtClean="0"/>
              <a:pPr/>
              <a:t>3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2B64C05-D5E3-0387-7C8F-6221862B2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676644" y="381000"/>
            <a:ext cx="0" cy="6038848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FF1B3492-2CFB-119D-49F0-B05C2881C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75409" y="913958"/>
            <a:ext cx="202470" cy="2024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  <a:highlight>
                <a:srgbClr val="FFFF00"/>
              </a:highlight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55B69A7-2231-4719-4958-1B49FB2F5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75409" y="2096896"/>
            <a:ext cx="202470" cy="2024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126BC69-F3CE-0514-2FAF-CAA3DEA3E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75409" y="3279834"/>
            <a:ext cx="202470" cy="2024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1AEF646-9608-625C-A633-C78DE98A6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75409" y="4462772"/>
            <a:ext cx="202470" cy="2024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D1C22C-CFFD-4A89-65C4-AF3244D77BB6}"/>
              </a:ext>
            </a:extLst>
          </p:cNvPr>
          <p:cNvSpPr txBox="1"/>
          <p:nvPr/>
        </p:nvSpPr>
        <p:spPr>
          <a:xfrm>
            <a:off x="5485846" y="784360"/>
            <a:ext cx="30031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fa-IR" sz="2000" dirty="0">
                <a:latin typeface="Vazir" panose="020B0603030804020204" pitchFamily="34" charset="-78"/>
                <a:cs typeface="Vazir" panose="020B0603030804020204" pitchFamily="34" charset="-78"/>
              </a:rPr>
              <a:t>عنوان بخش اول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93ACE6-7326-F045-F1C4-C0CA5595B0CD}"/>
              </a:ext>
            </a:extLst>
          </p:cNvPr>
          <p:cNvSpPr txBox="1"/>
          <p:nvPr/>
        </p:nvSpPr>
        <p:spPr>
          <a:xfrm>
            <a:off x="5298166" y="1205085"/>
            <a:ext cx="2852555" cy="388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1200"/>
              </a:spcAft>
            </a:pPr>
            <a:r>
              <a:rPr lang="fa-IR" sz="1400" dirty="0">
                <a:latin typeface="Shabnam" panose="020B0603030804020204" pitchFamily="34" charset="-78"/>
                <a:cs typeface="Shabnam" panose="020B0603030804020204" pitchFamily="34" charset="-78"/>
              </a:rPr>
              <a:t>معرفی تیم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067533-644C-930C-4606-0E3ACE60A518}"/>
              </a:ext>
            </a:extLst>
          </p:cNvPr>
          <p:cNvSpPr txBox="1"/>
          <p:nvPr/>
        </p:nvSpPr>
        <p:spPr>
          <a:xfrm>
            <a:off x="5485846" y="3020639"/>
            <a:ext cx="30031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fa-IR" sz="2000" dirty="0">
                <a:latin typeface="Vazir" panose="020B0603030804020204" pitchFamily="34" charset="-78"/>
                <a:cs typeface="Vazir" panose="020B0603030804020204" pitchFamily="34" charset="-78"/>
              </a:rPr>
              <a:t>عنوان بخش سوم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C6A61C-0F07-A5AE-7B8E-23D2487A164F}"/>
              </a:ext>
            </a:extLst>
          </p:cNvPr>
          <p:cNvSpPr txBox="1"/>
          <p:nvPr/>
        </p:nvSpPr>
        <p:spPr>
          <a:xfrm>
            <a:off x="5442206" y="3400424"/>
            <a:ext cx="2852555" cy="388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1200"/>
              </a:spcAft>
            </a:pPr>
            <a:r>
              <a:rPr lang="fa-IR" sz="1400" dirty="0">
                <a:latin typeface="Shabnam" panose="020B0603030804020204" pitchFamily="34" charset="-78"/>
                <a:cs typeface="Shabnam" panose="020B0603030804020204" pitchFamily="34" charset="-78"/>
              </a:rPr>
              <a:t>معرفی بازار و رقبا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30B9CF-FF56-7305-1081-1AA6AFFAC8D9}"/>
              </a:ext>
            </a:extLst>
          </p:cNvPr>
          <p:cNvSpPr txBox="1"/>
          <p:nvPr/>
        </p:nvSpPr>
        <p:spPr>
          <a:xfrm>
            <a:off x="8965560" y="1837701"/>
            <a:ext cx="29019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>
              <a:lnSpc>
                <a:spcPct val="120000"/>
              </a:lnSpc>
            </a:pPr>
            <a:r>
              <a:rPr lang="fa-IR" sz="2000" dirty="0">
                <a:latin typeface="Vazir" panose="020B0603030804020204" pitchFamily="34" charset="-78"/>
                <a:cs typeface="Vazir" panose="020B0603030804020204" pitchFamily="34" charset="-78"/>
              </a:rPr>
              <a:t>عنوان بخش دوم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363E01-D438-591E-4123-D9F4CCE05B32}"/>
              </a:ext>
            </a:extLst>
          </p:cNvPr>
          <p:cNvSpPr txBox="1"/>
          <p:nvPr/>
        </p:nvSpPr>
        <p:spPr>
          <a:xfrm>
            <a:off x="9058528" y="2198131"/>
            <a:ext cx="1714629" cy="388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>
              <a:lnSpc>
                <a:spcPct val="150000"/>
              </a:lnSpc>
              <a:spcAft>
                <a:spcPts val="1200"/>
              </a:spcAft>
            </a:pPr>
            <a:r>
              <a:rPr lang="fa-IR" sz="1400" dirty="0">
                <a:latin typeface="Shabnam" panose="020B0603030804020204" pitchFamily="34" charset="-78"/>
                <a:cs typeface="Shabnam" panose="020B0603030804020204" pitchFamily="34" charset="-78"/>
              </a:rPr>
              <a:t>معرفی ایده و فناوری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EC88C1-88AC-809F-C280-28F32A2B5369}"/>
              </a:ext>
            </a:extLst>
          </p:cNvPr>
          <p:cNvSpPr txBox="1"/>
          <p:nvPr/>
        </p:nvSpPr>
        <p:spPr>
          <a:xfrm>
            <a:off x="8965560" y="4165796"/>
            <a:ext cx="29019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>
              <a:lnSpc>
                <a:spcPct val="120000"/>
              </a:lnSpc>
            </a:pPr>
            <a:r>
              <a:rPr lang="fa-IR" sz="2000" dirty="0">
                <a:latin typeface="Vazir" panose="020B0603030804020204" pitchFamily="34" charset="-78"/>
                <a:cs typeface="Vazir" panose="020B0603030804020204" pitchFamily="34" charset="-78"/>
              </a:rPr>
              <a:t>عنوان بخش چهارم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B10A9C-3FF9-9B68-8A75-DFDDE8B7D200}"/>
              </a:ext>
            </a:extLst>
          </p:cNvPr>
          <p:cNvSpPr txBox="1"/>
          <p:nvPr/>
        </p:nvSpPr>
        <p:spPr>
          <a:xfrm>
            <a:off x="9415142" y="4564007"/>
            <a:ext cx="1001402" cy="388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>
              <a:lnSpc>
                <a:spcPct val="150000"/>
              </a:lnSpc>
              <a:spcAft>
                <a:spcPts val="1200"/>
              </a:spcAft>
            </a:pPr>
            <a:r>
              <a:rPr lang="fa-IR" sz="1400" dirty="0">
                <a:latin typeface="Shabnam" panose="020B0603030804020204" pitchFamily="34" charset="-78"/>
                <a:cs typeface="Shabnam" panose="020B0603030804020204" pitchFamily="34" charset="-78"/>
              </a:rPr>
              <a:t>برنامه کاری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E5F653-AF34-ED06-8B59-D4C9B8AB8900}"/>
              </a:ext>
            </a:extLst>
          </p:cNvPr>
          <p:cNvSpPr txBox="1"/>
          <p:nvPr/>
        </p:nvSpPr>
        <p:spPr>
          <a:xfrm>
            <a:off x="903021" y="816540"/>
            <a:ext cx="4063853" cy="904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fa-IR" sz="4400" dirty="0">
                <a:latin typeface="Vazir" panose="020B0603030804020204" pitchFamily="34" charset="-78"/>
                <a:cs typeface="Vazir" panose="020B0603030804020204" pitchFamily="34" charset="-78"/>
              </a:rPr>
              <a:t>فهرست مطالب</a:t>
            </a:r>
          </a:p>
        </p:txBody>
      </p:sp>
    </p:spTree>
    <p:extLst>
      <p:ext uri="{BB962C8B-B14F-4D97-AF65-F5344CB8AC3E}">
        <p14:creationId xmlns:p14="http://schemas.microsoft.com/office/powerpoint/2010/main" val="368378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>
          <a:extLst>
            <a:ext uri="{FF2B5EF4-FFF2-40B4-BE49-F238E27FC236}">
              <a16:creationId xmlns:a16="http://schemas.microsoft.com/office/drawing/2014/main" id="{37E2E9ED-1B95-DCB0-6DB5-640200870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B5D19F0-33E6-0080-5F99-8B95FDA02217}"/>
              </a:ext>
            </a:extLst>
          </p:cNvPr>
          <p:cNvSpPr txBox="1"/>
          <p:nvPr/>
        </p:nvSpPr>
        <p:spPr>
          <a:xfrm>
            <a:off x="1146556" y="3096464"/>
            <a:ext cx="54371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4000" b="1" dirty="0">
                <a:solidFill>
                  <a:srgbClr val="434343"/>
                </a:solidFill>
                <a:cs typeface="B Nazanin" panose="00000400000000000000" pitchFamily="2" charset="-78"/>
              </a:rPr>
              <a:t>در صورت تمایل یک عکس اضافه نمایید</a:t>
            </a:r>
            <a:endParaRPr lang="en-US" sz="4000" b="1" dirty="0">
              <a:solidFill>
                <a:srgbClr val="434343"/>
              </a:solidFill>
              <a:cs typeface="B Nazanin" panose="00000400000000000000" pitchFamily="2" charset="-7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5962FC-E107-DB42-6DBE-3659C7254237}"/>
              </a:ext>
            </a:extLst>
          </p:cNvPr>
          <p:cNvSpPr txBox="1"/>
          <p:nvPr/>
        </p:nvSpPr>
        <p:spPr>
          <a:xfrm>
            <a:off x="7639291" y="1782247"/>
            <a:ext cx="4001788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4000" b="1" dirty="0">
                <a:latin typeface="Gill Sans MT" pitchFamily="34" charset="0"/>
                <a:cs typeface="B Titr" panose="00000700000000000000" pitchFamily="2" charset="-78"/>
              </a:rPr>
              <a:t>نام هسته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a-IR" sz="4000" b="1" dirty="0">
              <a:latin typeface="Gill Sans MT" pitchFamily="34" charset="0"/>
              <a:cs typeface="B Titr" panose="00000700000000000000" pitchFamily="2" charset="-7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4000" b="1" dirty="0">
                <a:latin typeface="Gill Sans MT" pitchFamily="34" charset="0"/>
                <a:cs typeface="B Titr" panose="00000700000000000000" pitchFamily="2" charset="-78"/>
              </a:rPr>
              <a:t>عنوان ایده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fa-IR" sz="4000" b="1" dirty="0">
              <a:latin typeface="Gill Sans MT" pitchFamily="34" charset="0"/>
              <a:cs typeface="B Titr" panose="00000700000000000000" pitchFamily="2" charset="-78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4000" b="1" dirty="0">
                <a:latin typeface="Gill Sans MT" pitchFamily="34" charset="0"/>
                <a:cs typeface="B Titr" panose="00000700000000000000" pitchFamily="2" charset="-78"/>
              </a:rPr>
              <a:t>ارائه دهنده</a:t>
            </a:r>
          </a:p>
        </p:txBody>
      </p:sp>
    </p:spTree>
    <p:extLst>
      <p:ext uri="{BB962C8B-B14F-4D97-AF65-F5344CB8AC3E}">
        <p14:creationId xmlns:p14="http://schemas.microsoft.com/office/powerpoint/2010/main" val="256908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822F8F6-909D-4872-64E3-D5034395E38A}"/>
              </a:ext>
            </a:extLst>
          </p:cNvPr>
          <p:cNvSpPr txBox="1"/>
          <p:nvPr/>
        </p:nvSpPr>
        <p:spPr>
          <a:xfrm>
            <a:off x="5624051" y="1979283"/>
            <a:ext cx="5194563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fa-IR" sz="4800" dirty="0">
                <a:latin typeface="Vazir" panose="020B0603030804020204" pitchFamily="34" charset="-78"/>
                <a:cs typeface="Vazir" panose="020B0603030804020204" pitchFamily="34" charset="-78"/>
              </a:rPr>
              <a:t>بخش اول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5C54C3-8779-C7F3-1D85-5026EC666D6A}"/>
              </a:ext>
            </a:extLst>
          </p:cNvPr>
          <p:cNvSpPr txBox="1"/>
          <p:nvPr/>
        </p:nvSpPr>
        <p:spPr>
          <a:xfrm>
            <a:off x="3184086" y="3419856"/>
            <a:ext cx="503724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1200"/>
              </a:spcAft>
            </a:pPr>
            <a:r>
              <a:rPr lang="fa-IR" sz="3200" dirty="0">
                <a:latin typeface="Shabnam" panose="020B0603030804020204" pitchFamily="34" charset="-78"/>
                <a:cs typeface="Shabnam" panose="020B0603030804020204" pitchFamily="34" charset="-78"/>
              </a:rPr>
              <a:t>معرفی تیم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FA127B08-9EC5-3FDF-B7CC-DF3587255E18}"/>
              </a:ext>
            </a:extLst>
          </p:cNvPr>
          <p:cNvSpPr/>
          <p:nvPr/>
        </p:nvSpPr>
        <p:spPr>
          <a:xfrm>
            <a:off x="925160" y="4144752"/>
            <a:ext cx="4788322" cy="2713249"/>
          </a:xfrm>
          <a:custGeom>
            <a:avLst/>
            <a:gdLst>
              <a:gd name="connsiteX0" fmla="*/ 2394161 w 4788322"/>
              <a:gd name="connsiteY0" fmla="*/ 0 h 2713249"/>
              <a:gd name="connsiteX1" fmla="*/ 4788322 w 4788322"/>
              <a:gd name="connsiteY1" fmla="*/ 2394161 h 2713249"/>
              <a:gd name="connsiteX2" fmla="*/ 4775962 w 4788322"/>
              <a:gd name="connsiteY2" fmla="*/ 2638950 h 2713249"/>
              <a:gd name="connsiteX3" fmla="*/ 4764622 w 4788322"/>
              <a:gd name="connsiteY3" fmla="*/ 2713249 h 2713249"/>
              <a:gd name="connsiteX4" fmla="*/ 23700 w 4788322"/>
              <a:gd name="connsiteY4" fmla="*/ 2713249 h 2713249"/>
              <a:gd name="connsiteX5" fmla="*/ 12361 w 4788322"/>
              <a:gd name="connsiteY5" fmla="*/ 2638950 h 2713249"/>
              <a:gd name="connsiteX6" fmla="*/ 0 w 4788322"/>
              <a:gd name="connsiteY6" fmla="*/ 2394161 h 2713249"/>
              <a:gd name="connsiteX7" fmla="*/ 2394161 w 4788322"/>
              <a:gd name="connsiteY7" fmla="*/ 0 h 271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88322" h="2713249">
                <a:moveTo>
                  <a:pt x="2394161" y="0"/>
                </a:moveTo>
                <a:cubicBezTo>
                  <a:pt x="3716420" y="0"/>
                  <a:pt x="4788322" y="1071902"/>
                  <a:pt x="4788322" y="2394161"/>
                </a:cubicBezTo>
                <a:cubicBezTo>
                  <a:pt x="4788322" y="2476803"/>
                  <a:pt x="4784135" y="2558466"/>
                  <a:pt x="4775962" y="2638950"/>
                </a:cubicBezTo>
                <a:lnTo>
                  <a:pt x="4764622" y="2713249"/>
                </a:lnTo>
                <a:lnTo>
                  <a:pt x="23700" y="2713249"/>
                </a:lnTo>
                <a:lnTo>
                  <a:pt x="12361" y="2638950"/>
                </a:lnTo>
                <a:cubicBezTo>
                  <a:pt x="4187" y="2558466"/>
                  <a:pt x="0" y="2476803"/>
                  <a:pt x="0" y="2394161"/>
                </a:cubicBezTo>
                <a:cubicBezTo>
                  <a:pt x="0" y="1071902"/>
                  <a:pt x="1071902" y="0"/>
                  <a:pt x="2394161" y="0"/>
                </a:cubicBezTo>
                <a:close/>
              </a:path>
            </a:pathLst>
          </a:custGeom>
          <a:solidFill>
            <a:schemeClr val="accent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615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2DE29ABF-2F75-58D0-2A5A-72FA8A4E05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9310496"/>
              </p:ext>
            </p:extLst>
          </p:nvPr>
        </p:nvGraphicFramePr>
        <p:xfrm>
          <a:off x="1181755" y="1730207"/>
          <a:ext cx="10134600" cy="4361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3460">
                  <a:extLst>
                    <a:ext uri="{9D8B030D-6E8A-4147-A177-3AD203B41FA5}">
                      <a16:colId xmlns:a16="http://schemas.microsoft.com/office/drawing/2014/main" val="1689330750"/>
                    </a:ext>
                  </a:extLst>
                </a:gridCol>
                <a:gridCol w="1013460">
                  <a:extLst>
                    <a:ext uri="{9D8B030D-6E8A-4147-A177-3AD203B41FA5}">
                      <a16:colId xmlns:a16="http://schemas.microsoft.com/office/drawing/2014/main" val="2339075058"/>
                    </a:ext>
                  </a:extLst>
                </a:gridCol>
                <a:gridCol w="2026920">
                  <a:extLst>
                    <a:ext uri="{9D8B030D-6E8A-4147-A177-3AD203B41FA5}">
                      <a16:colId xmlns:a16="http://schemas.microsoft.com/office/drawing/2014/main" val="2660631934"/>
                    </a:ext>
                  </a:extLst>
                </a:gridCol>
                <a:gridCol w="2026920">
                  <a:extLst>
                    <a:ext uri="{9D8B030D-6E8A-4147-A177-3AD203B41FA5}">
                      <a16:colId xmlns:a16="http://schemas.microsoft.com/office/drawing/2014/main" val="3909717689"/>
                    </a:ext>
                  </a:extLst>
                </a:gridCol>
                <a:gridCol w="2026920">
                  <a:extLst>
                    <a:ext uri="{9D8B030D-6E8A-4147-A177-3AD203B41FA5}">
                      <a16:colId xmlns:a16="http://schemas.microsoft.com/office/drawing/2014/main" val="1603189107"/>
                    </a:ext>
                  </a:extLst>
                </a:gridCol>
                <a:gridCol w="2026920">
                  <a:extLst>
                    <a:ext uri="{9D8B030D-6E8A-4147-A177-3AD203B41FA5}">
                      <a16:colId xmlns:a16="http://schemas.microsoft.com/office/drawing/2014/main" val="2755691855"/>
                    </a:ext>
                  </a:extLst>
                </a:gridCol>
              </a:tblGrid>
              <a:tr h="440055">
                <a:tc gridSpan="2"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نوع همکاری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سمت</a:t>
                      </a:r>
                      <a:r>
                        <a:rPr kumimoji="0" lang="fa-I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 </a:t>
                      </a:r>
                      <a:r>
                        <a:rPr kumimoji="0" lang="fa-IR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در واحد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زمينه تخصصي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مدرک تحصيلي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نام </a:t>
                      </a: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 </a:t>
                      </a:r>
                      <a:r>
                        <a:rPr kumimoji="0" lang="fa-I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و </a:t>
                      </a:r>
                      <a:endParaRPr kumimoji="0" lang="en-US" sz="18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8255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نام خانوادگی</a:t>
                      </a:r>
                      <a:endParaRPr kumimoji="0" lang="en-US" sz="18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B Titr" panose="00000700000000000000" pitchFamily="2" charset="-78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9928716"/>
                  </a:ext>
                </a:extLst>
              </a:tr>
              <a:tr h="440055"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نیمه وقت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تمام وقت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412412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0208656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4243071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808797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950325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2F3F4CF6-D9E7-62B4-B43A-63A17BF2DF1F}"/>
              </a:ext>
            </a:extLst>
          </p:cNvPr>
          <p:cNvSpPr txBox="1">
            <a:spLocks/>
          </p:cNvSpPr>
          <p:nvPr/>
        </p:nvSpPr>
        <p:spPr>
          <a:xfrm>
            <a:off x="5379237" y="610493"/>
            <a:ext cx="7577235" cy="8572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algn="ctr" rtl="1" fontAlgn="auto">
              <a:spcBef>
                <a:spcPct val="0"/>
              </a:spcBef>
              <a:spcAft>
                <a:spcPts val="0"/>
              </a:spcAft>
              <a:buNone/>
              <a:defRPr sz="2800" b="1" baseline="0">
                <a:latin typeface="IranNastaliq" pitchFamily="18" charset="0"/>
                <a:ea typeface="+mj-ea"/>
                <a:cs typeface="B Titr" panose="00000700000000000000" pitchFamily="2" charset="-78"/>
              </a:defRPr>
            </a:lvl1pPr>
            <a:lvl2pPr rtl="1">
              <a:defRPr>
                <a:solidFill>
                  <a:schemeClr val="tx2"/>
                </a:solidFill>
              </a:defRPr>
            </a:lvl2pPr>
            <a:lvl3pPr rtl="1">
              <a:defRPr>
                <a:solidFill>
                  <a:schemeClr val="tx2"/>
                </a:solidFill>
              </a:defRPr>
            </a:lvl3pPr>
            <a:lvl4pPr rtl="1">
              <a:defRPr>
                <a:solidFill>
                  <a:schemeClr val="tx2"/>
                </a:solidFill>
              </a:defRPr>
            </a:lvl4pPr>
            <a:lvl5pPr rtl="1">
              <a:defRPr>
                <a:solidFill>
                  <a:schemeClr val="tx2"/>
                </a:solidFill>
              </a:defRPr>
            </a:lvl5pPr>
            <a:lvl6pPr rtl="1">
              <a:defRPr>
                <a:solidFill>
                  <a:schemeClr val="tx2"/>
                </a:solidFill>
              </a:defRPr>
            </a:lvl6pPr>
            <a:lvl7pPr rtl="1">
              <a:defRPr>
                <a:solidFill>
                  <a:schemeClr val="tx2"/>
                </a:solidFill>
              </a:defRPr>
            </a:lvl7pPr>
            <a:lvl8pPr rtl="1">
              <a:defRPr>
                <a:solidFill>
                  <a:schemeClr val="tx2"/>
                </a:solidFill>
              </a:defRPr>
            </a:lvl8pPr>
            <a:lvl9pPr rtl="1">
              <a:defRPr>
                <a:solidFill>
                  <a:schemeClr val="tx2"/>
                </a:solidFill>
              </a:defRPr>
            </a:lvl9pPr>
          </a:lstStyle>
          <a:p>
            <a:r>
              <a:rPr lang="fa-IR" dirty="0">
                <a:latin typeface="Gill Sans MT" pitchFamily="34" charset="0"/>
                <a:ea typeface="+mn-ea"/>
              </a:rPr>
              <a:t>معرفی موسسين و اعضا اصلي هسته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97164240-B025-8849-7A76-4A88C9598B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9276" y="1129195"/>
            <a:ext cx="583264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a-IR" altLang="fa-I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 elham"/>
                <a:cs typeface="B Nazanin" panose="00000400000000000000" pitchFamily="2" charset="-78"/>
              </a:rPr>
              <a:t>برای هر فرد می توان یک اسلاید رزومه عضو قرار داد تا درصورت لزوم ارایه شود</a:t>
            </a:r>
            <a:endParaRPr lang="en-US" altLang="fa-IR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 elham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4295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 descr="Team member head shot&#10;">
            <a:extLst>
              <a:ext uri="{FF2B5EF4-FFF2-40B4-BE49-F238E27FC236}">
                <a16:creationId xmlns:a16="http://schemas.microsoft.com/office/drawing/2014/main" id="{D3F33FD0-EF82-7514-BE2D-11830489D8D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7" r="117"/>
          <a:stretch/>
        </p:blipFill>
        <p:spPr>
          <a:xfrm>
            <a:off x="1229016" y="1747520"/>
            <a:ext cx="2226360" cy="2940385"/>
          </a:xfrm>
        </p:spPr>
      </p:pic>
      <p:pic>
        <p:nvPicPr>
          <p:cNvPr id="19" name="Picture Placeholder 18" descr="Team member head shot&#10;">
            <a:extLst>
              <a:ext uri="{FF2B5EF4-FFF2-40B4-BE49-F238E27FC236}">
                <a16:creationId xmlns:a16="http://schemas.microsoft.com/office/drawing/2014/main" id="{9AA26BFD-262C-67CF-B2E0-C7D7081ACA67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" b="61"/>
          <a:stretch/>
        </p:blipFill>
        <p:spPr>
          <a:xfrm>
            <a:off x="9133847" y="1758108"/>
            <a:ext cx="2226360" cy="2940385"/>
          </a:xfr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0E5B1C6B-3B5B-1A63-EB7A-3E2F5745DD03}"/>
              </a:ext>
            </a:extLst>
          </p:cNvPr>
          <p:cNvSpPr/>
          <p:nvPr/>
        </p:nvSpPr>
        <p:spPr>
          <a:xfrm>
            <a:off x="1229014" y="4680565"/>
            <a:ext cx="2226361" cy="1530417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AAC784E-2871-77AD-B841-F2760E51412D}"/>
              </a:ext>
            </a:extLst>
          </p:cNvPr>
          <p:cNvSpPr/>
          <p:nvPr/>
        </p:nvSpPr>
        <p:spPr>
          <a:xfrm>
            <a:off x="3868656" y="4693264"/>
            <a:ext cx="2226361" cy="1530417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8A4C518-1A1B-DC79-8AA1-65F1FD90D8E1}"/>
              </a:ext>
            </a:extLst>
          </p:cNvPr>
          <p:cNvSpPr/>
          <p:nvPr/>
        </p:nvSpPr>
        <p:spPr>
          <a:xfrm>
            <a:off x="6528213" y="4704839"/>
            <a:ext cx="2226361" cy="1530417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4B474B5-FB8D-9E5A-357C-FD52E78A65F9}"/>
              </a:ext>
            </a:extLst>
          </p:cNvPr>
          <p:cNvSpPr/>
          <p:nvPr/>
        </p:nvSpPr>
        <p:spPr>
          <a:xfrm>
            <a:off x="9142455" y="4704838"/>
            <a:ext cx="2226361" cy="1530417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8259340-BCEB-BD8D-8F8E-50E8042DF273}"/>
              </a:ext>
            </a:extLst>
          </p:cNvPr>
          <p:cNvSpPr txBox="1"/>
          <p:nvPr/>
        </p:nvSpPr>
        <p:spPr>
          <a:xfrm>
            <a:off x="9334500" y="4795353"/>
            <a:ext cx="19361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2000" dirty="0">
                <a:latin typeface="Vazir" panose="020B0603030804020204" pitchFamily="34" charset="-78"/>
                <a:cs typeface="Vazir" panose="020B0603030804020204" pitchFamily="34" charset="-78"/>
              </a:rPr>
              <a:t>عنوان دلخواه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DBCBD43-0ED3-B3A9-C253-C3003568EC22}"/>
              </a:ext>
            </a:extLst>
          </p:cNvPr>
          <p:cNvSpPr txBox="1"/>
          <p:nvPr/>
        </p:nvSpPr>
        <p:spPr>
          <a:xfrm>
            <a:off x="6715125" y="4795353"/>
            <a:ext cx="19361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2000" dirty="0">
                <a:latin typeface="Vazir" panose="020B0603030804020204" pitchFamily="34" charset="-78"/>
                <a:cs typeface="Vazir" panose="020B0603030804020204" pitchFamily="34" charset="-78"/>
              </a:rPr>
              <a:t>عنوان دلخواه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17CEEF8-D0A5-F4CA-A2C2-BD8058A81766}"/>
              </a:ext>
            </a:extLst>
          </p:cNvPr>
          <p:cNvSpPr txBox="1"/>
          <p:nvPr/>
        </p:nvSpPr>
        <p:spPr>
          <a:xfrm>
            <a:off x="4013161" y="4795353"/>
            <a:ext cx="19361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2000" dirty="0">
                <a:latin typeface="Vazir" panose="020B0603030804020204" pitchFamily="34" charset="-78"/>
                <a:cs typeface="Vazir" panose="020B0603030804020204" pitchFamily="34" charset="-78"/>
              </a:rPr>
              <a:t>عنوان دلخواه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7ED1A0D-2F2F-6126-9FA6-D1994F4349BF}"/>
              </a:ext>
            </a:extLst>
          </p:cNvPr>
          <p:cNvSpPr txBox="1"/>
          <p:nvPr/>
        </p:nvSpPr>
        <p:spPr>
          <a:xfrm>
            <a:off x="1393786" y="4795353"/>
            <a:ext cx="19361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2000" dirty="0">
                <a:latin typeface="Vazir" panose="020B0603030804020204" pitchFamily="34" charset="-78"/>
                <a:cs typeface="Vazir" panose="020B0603030804020204" pitchFamily="34" charset="-78"/>
              </a:rPr>
              <a:t>عنوان دلخواه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B7DD90D-1EEB-87D6-806A-6CC4D9A8FC65}"/>
              </a:ext>
            </a:extLst>
          </p:cNvPr>
          <p:cNvSpPr txBox="1">
            <a:spLocks/>
          </p:cNvSpPr>
          <p:nvPr/>
        </p:nvSpPr>
        <p:spPr>
          <a:xfrm>
            <a:off x="5379237" y="601349"/>
            <a:ext cx="7577235" cy="8572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algn="ctr" rtl="1" fontAlgn="auto">
              <a:spcBef>
                <a:spcPct val="0"/>
              </a:spcBef>
              <a:spcAft>
                <a:spcPts val="0"/>
              </a:spcAft>
              <a:buNone/>
              <a:defRPr sz="2800" b="1" baseline="0">
                <a:latin typeface="IranNastaliq" pitchFamily="18" charset="0"/>
                <a:ea typeface="+mj-ea"/>
                <a:cs typeface="B Titr" panose="00000700000000000000" pitchFamily="2" charset="-78"/>
              </a:defRPr>
            </a:lvl1pPr>
            <a:lvl2pPr rtl="1">
              <a:defRPr>
                <a:solidFill>
                  <a:schemeClr val="tx2"/>
                </a:solidFill>
              </a:defRPr>
            </a:lvl2pPr>
            <a:lvl3pPr rtl="1">
              <a:defRPr>
                <a:solidFill>
                  <a:schemeClr val="tx2"/>
                </a:solidFill>
              </a:defRPr>
            </a:lvl3pPr>
            <a:lvl4pPr rtl="1">
              <a:defRPr>
                <a:solidFill>
                  <a:schemeClr val="tx2"/>
                </a:solidFill>
              </a:defRPr>
            </a:lvl4pPr>
            <a:lvl5pPr rtl="1">
              <a:defRPr>
                <a:solidFill>
                  <a:schemeClr val="tx2"/>
                </a:solidFill>
              </a:defRPr>
            </a:lvl5pPr>
            <a:lvl6pPr rtl="1">
              <a:defRPr>
                <a:solidFill>
                  <a:schemeClr val="tx2"/>
                </a:solidFill>
              </a:defRPr>
            </a:lvl6pPr>
            <a:lvl7pPr rtl="1">
              <a:defRPr>
                <a:solidFill>
                  <a:schemeClr val="tx2"/>
                </a:solidFill>
              </a:defRPr>
            </a:lvl7pPr>
            <a:lvl8pPr rtl="1">
              <a:defRPr>
                <a:solidFill>
                  <a:schemeClr val="tx2"/>
                </a:solidFill>
              </a:defRPr>
            </a:lvl8pPr>
            <a:lvl9pPr rtl="1">
              <a:defRPr>
                <a:solidFill>
                  <a:schemeClr val="tx2"/>
                </a:solidFill>
              </a:defRPr>
            </a:lvl9pPr>
          </a:lstStyle>
          <a:p>
            <a:r>
              <a:rPr lang="fa-IR" dirty="0">
                <a:latin typeface="Gill Sans MT" pitchFamily="34" charset="0"/>
                <a:ea typeface="+mn-ea"/>
              </a:rPr>
              <a:t>معرفی موسسين و اعضا اصلي هسته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AB3BC79D-F572-080E-059C-7CB1407610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200" y="1129195"/>
            <a:ext cx="1117599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fa-IR" altLang="fa-I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 elham"/>
                <a:cs typeface="B Nazanin" panose="00000400000000000000" pitchFamily="2" charset="-78"/>
              </a:rPr>
              <a:t>برای هر فرد می‌توان یک اسلاید رزومه عضو قرار داد تا درصورت لزوم ارایه شود. به منظور تغییر عکس بر روی آن کلیک راست نموده و گزینه</a:t>
            </a:r>
            <a:r>
              <a:rPr lang="en-US" altLang="fa-I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 elham"/>
                <a:cs typeface="B Nazanin" panose="00000400000000000000" pitchFamily="2" charset="-78"/>
              </a:rPr>
              <a:t> Change Picture</a:t>
            </a:r>
            <a:r>
              <a:rPr lang="fa-IR" altLang="fa-I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 elham"/>
                <a:cs typeface="B Nazanin" panose="00000400000000000000" pitchFamily="2" charset="-78"/>
              </a:rPr>
              <a:t> را انتخاب و عکس مورد نظر را جایگزین نمایید. </a:t>
            </a:r>
            <a:endParaRPr lang="en-US" altLang="fa-IR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 elham"/>
              <a:cs typeface="B Nazanin" panose="00000400000000000000" pitchFamily="2" charset="-78"/>
            </a:endParaRPr>
          </a:p>
        </p:txBody>
      </p:sp>
      <p:pic>
        <p:nvPicPr>
          <p:cNvPr id="11" name="Picture Placeholder 18" descr="Team member head shot&#10;">
            <a:extLst>
              <a:ext uri="{FF2B5EF4-FFF2-40B4-BE49-F238E27FC236}">
                <a16:creationId xmlns:a16="http://schemas.microsoft.com/office/drawing/2014/main" id="{F8A2E523-D5AB-FA51-F86C-32C8CDB00AAE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" b="61"/>
          <a:stretch/>
        </p:blipFill>
        <p:spPr>
          <a:xfrm>
            <a:off x="3868738" y="1757363"/>
            <a:ext cx="2225675" cy="2941637"/>
          </a:xfrm>
        </p:spPr>
      </p:pic>
      <p:pic>
        <p:nvPicPr>
          <p:cNvPr id="12" name="Picture Placeholder 15" descr="Team member head shot&#10;">
            <a:extLst>
              <a:ext uri="{FF2B5EF4-FFF2-40B4-BE49-F238E27FC236}">
                <a16:creationId xmlns:a16="http://schemas.microsoft.com/office/drawing/2014/main" id="{84E8BF00-4B8B-AF8B-CE60-1E578311CD8B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9" r="179"/>
          <a:stretch/>
        </p:blipFill>
        <p:spPr>
          <a:xfrm>
            <a:off x="6518275" y="1757363"/>
            <a:ext cx="2225675" cy="2941637"/>
          </a:xfrm>
        </p:spPr>
      </p:pic>
    </p:spTree>
    <p:extLst>
      <p:ext uri="{BB962C8B-B14F-4D97-AF65-F5344CB8AC3E}">
        <p14:creationId xmlns:p14="http://schemas.microsoft.com/office/powerpoint/2010/main" val="126312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060C2-150F-F7A9-EB7E-10754A772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C9E83098-F7A9-1FDB-644B-AE32A255AA49}"/>
              </a:ext>
            </a:extLst>
          </p:cNvPr>
          <p:cNvGraphicFramePr>
            <a:graphicFrameLocks/>
          </p:cNvGraphicFramePr>
          <p:nvPr/>
        </p:nvGraphicFramePr>
        <p:xfrm>
          <a:off x="1136035" y="1849079"/>
          <a:ext cx="10134600" cy="4361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3460">
                  <a:extLst>
                    <a:ext uri="{9D8B030D-6E8A-4147-A177-3AD203B41FA5}">
                      <a16:colId xmlns:a16="http://schemas.microsoft.com/office/drawing/2014/main" val="1689330750"/>
                    </a:ext>
                  </a:extLst>
                </a:gridCol>
                <a:gridCol w="1013460">
                  <a:extLst>
                    <a:ext uri="{9D8B030D-6E8A-4147-A177-3AD203B41FA5}">
                      <a16:colId xmlns:a16="http://schemas.microsoft.com/office/drawing/2014/main" val="2339075058"/>
                    </a:ext>
                  </a:extLst>
                </a:gridCol>
                <a:gridCol w="2026920">
                  <a:extLst>
                    <a:ext uri="{9D8B030D-6E8A-4147-A177-3AD203B41FA5}">
                      <a16:colId xmlns:a16="http://schemas.microsoft.com/office/drawing/2014/main" val="2660631934"/>
                    </a:ext>
                  </a:extLst>
                </a:gridCol>
                <a:gridCol w="2026920">
                  <a:extLst>
                    <a:ext uri="{9D8B030D-6E8A-4147-A177-3AD203B41FA5}">
                      <a16:colId xmlns:a16="http://schemas.microsoft.com/office/drawing/2014/main" val="3909717689"/>
                    </a:ext>
                  </a:extLst>
                </a:gridCol>
                <a:gridCol w="2026920">
                  <a:extLst>
                    <a:ext uri="{9D8B030D-6E8A-4147-A177-3AD203B41FA5}">
                      <a16:colId xmlns:a16="http://schemas.microsoft.com/office/drawing/2014/main" val="1603189107"/>
                    </a:ext>
                  </a:extLst>
                </a:gridCol>
                <a:gridCol w="2026920">
                  <a:extLst>
                    <a:ext uri="{9D8B030D-6E8A-4147-A177-3AD203B41FA5}">
                      <a16:colId xmlns:a16="http://schemas.microsoft.com/office/drawing/2014/main" val="2755691855"/>
                    </a:ext>
                  </a:extLst>
                </a:gridCol>
              </a:tblGrid>
              <a:tr h="440055">
                <a:tc gridSpan="2"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نوع همکاری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سمت </a:t>
                      </a:r>
                      <a:r>
                        <a:rPr kumimoji="0" lang="fa-IR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در واحد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زمينة تخصصي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مدرک تحصيلي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نام </a:t>
                      </a:r>
                      <a:r>
                        <a:rPr kumimoji="0" lang="en-US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 </a:t>
                      </a:r>
                      <a:r>
                        <a:rPr kumimoji="0" lang="fa-I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و </a:t>
                      </a:r>
                      <a:endParaRPr kumimoji="0" lang="en-US" sz="18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8255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cs typeface="B Titr" panose="00000700000000000000" pitchFamily="2" charset="-78"/>
                        </a:rPr>
                        <a:t>نام خانوادگی</a:t>
                      </a:r>
                      <a:endParaRPr kumimoji="0" lang="en-US" sz="18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cs typeface="B Titr" panose="00000700000000000000" pitchFamily="2" charset="-78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9928716"/>
                  </a:ext>
                </a:extLst>
              </a:tr>
              <a:tr h="440055"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نیمه وقت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تمام وقت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412412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0208656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4243071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808797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950325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408C3150-5620-C3AD-F772-8CBB84DBFF46}"/>
              </a:ext>
            </a:extLst>
          </p:cNvPr>
          <p:cNvSpPr txBox="1">
            <a:spLocks/>
          </p:cNvSpPr>
          <p:nvPr/>
        </p:nvSpPr>
        <p:spPr>
          <a:xfrm>
            <a:off x="7154022" y="610493"/>
            <a:ext cx="5037978" cy="8572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algn="ctr" rtl="1" fontAlgn="auto">
              <a:spcBef>
                <a:spcPct val="0"/>
              </a:spcBef>
              <a:spcAft>
                <a:spcPts val="0"/>
              </a:spcAft>
              <a:buNone/>
              <a:defRPr sz="2800" b="1" baseline="0">
                <a:latin typeface="IranNastaliq" pitchFamily="18" charset="0"/>
                <a:ea typeface="+mj-ea"/>
                <a:cs typeface="B Titr" panose="00000700000000000000" pitchFamily="2" charset="-78"/>
              </a:defRPr>
            </a:lvl1pPr>
            <a:lvl2pPr rtl="1">
              <a:defRPr>
                <a:solidFill>
                  <a:schemeClr val="tx2"/>
                </a:solidFill>
              </a:defRPr>
            </a:lvl2pPr>
            <a:lvl3pPr rtl="1">
              <a:defRPr>
                <a:solidFill>
                  <a:schemeClr val="tx2"/>
                </a:solidFill>
              </a:defRPr>
            </a:lvl3pPr>
            <a:lvl4pPr rtl="1">
              <a:defRPr>
                <a:solidFill>
                  <a:schemeClr val="tx2"/>
                </a:solidFill>
              </a:defRPr>
            </a:lvl4pPr>
            <a:lvl5pPr rtl="1">
              <a:defRPr>
                <a:solidFill>
                  <a:schemeClr val="tx2"/>
                </a:solidFill>
              </a:defRPr>
            </a:lvl5pPr>
            <a:lvl6pPr rtl="1">
              <a:defRPr>
                <a:solidFill>
                  <a:schemeClr val="tx2"/>
                </a:solidFill>
              </a:defRPr>
            </a:lvl6pPr>
            <a:lvl7pPr rtl="1">
              <a:defRPr>
                <a:solidFill>
                  <a:schemeClr val="tx2"/>
                </a:solidFill>
              </a:defRPr>
            </a:lvl7pPr>
            <a:lvl8pPr rtl="1">
              <a:defRPr>
                <a:solidFill>
                  <a:schemeClr val="tx2"/>
                </a:solidFill>
              </a:defRPr>
            </a:lvl8pPr>
            <a:lvl9pPr rtl="1">
              <a:defRPr>
                <a:solidFill>
                  <a:schemeClr val="tx2"/>
                </a:solidFill>
              </a:defRPr>
            </a:lvl9pPr>
          </a:lstStyle>
          <a:p>
            <a:r>
              <a:rPr lang="fa-IR" sz="2800" b="1" dirty="0">
                <a:latin typeface="Gill Sans MT" pitchFamily="34" charset="0"/>
                <a:ea typeface="+mn-ea"/>
                <a:cs typeface="B Titr" panose="00000700000000000000" pitchFamily="2" charset="-78"/>
              </a:rPr>
              <a:t>معرفي اعضای همکار هسته</a:t>
            </a:r>
            <a:endParaRPr lang="fa-IR" dirty="0">
              <a:latin typeface="Gill Sans MT" pitchFamily="34" charset="0"/>
              <a:ea typeface="+mn-ea"/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A66C6A12-588D-4E69-2650-621172B861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9276" y="1129195"/>
            <a:ext cx="583264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a-IR" altLang="fa-I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 elham"/>
                <a:cs typeface="B Nazanin" panose="00000400000000000000" pitchFamily="2" charset="-78"/>
              </a:rPr>
              <a:t>برای هر فرد می توان یک اسلاید رزومه عضو قرار داد تا درصورت لزوم ارایه شود</a:t>
            </a:r>
            <a:endParaRPr lang="en-US" altLang="fa-IR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 elham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07686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1AAAE-E5AC-B002-AD07-4E3FF10A2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 descr="Team member head shot&#10;">
            <a:extLst>
              <a:ext uri="{FF2B5EF4-FFF2-40B4-BE49-F238E27FC236}">
                <a16:creationId xmlns:a16="http://schemas.microsoft.com/office/drawing/2014/main" id="{EA9FB48A-5ED0-8F36-7FCD-12190C391DE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7" r="117"/>
          <a:stretch/>
        </p:blipFill>
        <p:spPr>
          <a:xfrm>
            <a:off x="1229014" y="1758108"/>
            <a:ext cx="2226360" cy="2940385"/>
          </a:xfrm>
        </p:spPr>
      </p:pic>
      <p:pic>
        <p:nvPicPr>
          <p:cNvPr id="19" name="Picture Placeholder 18" descr="Team member head shot&#10;">
            <a:extLst>
              <a:ext uri="{FF2B5EF4-FFF2-40B4-BE49-F238E27FC236}">
                <a16:creationId xmlns:a16="http://schemas.microsoft.com/office/drawing/2014/main" id="{351CF802-C869-7384-D16E-F9C1DEEC9678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" b="61"/>
          <a:stretch/>
        </p:blipFill>
        <p:spPr>
          <a:xfrm>
            <a:off x="9133847" y="1758108"/>
            <a:ext cx="2226360" cy="2940385"/>
          </a:xfr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8169CCC8-F71F-EABC-0857-4037D66747CC}"/>
              </a:ext>
            </a:extLst>
          </p:cNvPr>
          <p:cNvSpPr/>
          <p:nvPr/>
        </p:nvSpPr>
        <p:spPr>
          <a:xfrm>
            <a:off x="1229014" y="4704840"/>
            <a:ext cx="2226361" cy="1530417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6122596-B1BD-C8EB-31E3-A5F8CDC65608}"/>
              </a:ext>
            </a:extLst>
          </p:cNvPr>
          <p:cNvSpPr/>
          <p:nvPr/>
        </p:nvSpPr>
        <p:spPr>
          <a:xfrm>
            <a:off x="3868656" y="4704839"/>
            <a:ext cx="2226361" cy="1530417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4F09194-108E-913D-4550-32F943F017F1}"/>
              </a:ext>
            </a:extLst>
          </p:cNvPr>
          <p:cNvSpPr/>
          <p:nvPr/>
        </p:nvSpPr>
        <p:spPr>
          <a:xfrm>
            <a:off x="6528213" y="4704833"/>
            <a:ext cx="2226361" cy="1530417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123B2C8-6901-30E4-588A-E38B91B38C1D}"/>
              </a:ext>
            </a:extLst>
          </p:cNvPr>
          <p:cNvSpPr/>
          <p:nvPr/>
        </p:nvSpPr>
        <p:spPr>
          <a:xfrm>
            <a:off x="9133130" y="4693262"/>
            <a:ext cx="2226361" cy="1530417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BB12031-9BBF-0B3F-1D87-FEF05C308BAB}"/>
              </a:ext>
            </a:extLst>
          </p:cNvPr>
          <p:cNvSpPr txBox="1"/>
          <p:nvPr/>
        </p:nvSpPr>
        <p:spPr>
          <a:xfrm>
            <a:off x="9334500" y="4795353"/>
            <a:ext cx="19361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2000" dirty="0">
                <a:latin typeface="Vazir" panose="020B0603030804020204" pitchFamily="34" charset="-78"/>
                <a:cs typeface="Vazir" panose="020B0603030804020204" pitchFamily="34" charset="-78"/>
              </a:rPr>
              <a:t>عنوان دلخواه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B23B8BC-0ABC-E832-3533-BEDA5608019D}"/>
              </a:ext>
            </a:extLst>
          </p:cNvPr>
          <p:cNvSpPr txBox="1"/>
          <p:nvPr/>
        </p:nvSpPr>
        <p:spPr>
          <a:xfrm>
            <a:off x="6715125" y="4795353"/>
            <a:ext cx="19361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2000" dirty="0">
                <a:latin typeface="Vazir" panose="020B0603030804020204" pitchFamily="34" charset="-78"/>
                <a:cs typeface="Vazir" panose="020B0603030804020204" pitchFamily="34" charset="-78"/>
              </a:rPr>
              <a:t>عنوان دلخواه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FE2A3D6-048C-C13E-D86C-78659E5282C2}"/>
              </a:ext>
            </a:extLst>
          </p:cNvPr>
          <p:cNvSpPr txBox="1"/>
          <p:nvPr/>
        </p:nvSpPr>
        <p:spPr>
          <a:xfrm>
            <a:off x="4013161" y="4795353"/>
            <a:ext cx="19361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2000" dirty="0">
                <a:latin typeface="Vazir" panose="020B0603030804020204" pitchFamily="34" charset="-78"/>
                <a:cs typeface="Vazir" panose="020B0603030804020204" pitchFamily="34" charset="-78"/>
              </a:rPr>
              <a:t>عنوان دلخواه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60D55E7-F0AB-60D6-8176-465DB96352DD}"/>
              </a:ext>
            </a:extLst>
          </p:cNvPr>
          <p:cNvSpPr txBox="1"/>
          <p:nvPr/>
        </p:nvSpPr>
        <p:spPr>
          <a:xfrm>
            <a:off x="1393786" y="4795353"/>
            <a:ext cx="19361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2000" dirty="0">
                <a:latin typeface="Vazir" panose="020B0603030804020204" pitchFamily="34" charset="-78"/>
                <a:cs typeface="Vazir" panose="020B0603030804020204" pitchFamily="34" charset="-78"/>
              </a:rPr>
              <a:t>عنوان دلخواه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CB45F9B-AEB3-3C6C-2988-C8604FB4C61C}"/>
              </a:ext>
            </a:extLst>
          </p:cNvPr>
          <p:cNvSpPr txBox="1">
            <a:spLocks/>
          </p:cNvSpPr>
          <p:nvPr/>
        </p:nvSpPr>
        <p:spPr>
          <a:xfrm>
            <a:off x="7358509" y="603707"/>
            <a:ext cx="4621290" cy="85725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algn="ctr" rtl="1" fontAlgn="auto">
              <a:spcBef>
                <a:spcPct val="0"/>
              </a:spcBef>
              <a:spcAft>
                <a:spcPts val="0"/>
              </a:spcAft>
              <a:buNone/>
              <a:defRPr sz="2800" b="1" baseline="0">
                <a:latin typeface="IranNastaliq" pitchFamily="18" charset="0"/>
                <a:ea typeface="+mj-ea"/>
                <a:cs typeface="B Titr" panose="00000700000000000000" pitchFamily="2" charset="-78"/>
              </a:defRPr>
            </a:lvl1pPr>
            <a:lvl2pPr rtl="1">
              <a:defRPr>
                <a:solidFill>
                  <a:schemeClr val="tx2"/>
                </a:solidFill>
              </a:defRPr>
            </a:lvl2pPr>
            <a:lvl3pPr rtl="1">
              <a:defRPr>
                <a:solidFill>
                  <a:schemeClr val="tx2"/>
                </a:solidFill>
              </a:defRPr>
            </a:lvl3pPr>
            <a:lvl4pPr rtl="1">
              <a:defRPr>
                <a:solidFill>
                  <a:schemeClr val="tx2"/>
                </a:solidFill>
              </a:defRPr>
            </a:lvl4pPr>
            <a:lvl5pPr rtl="1">
              <a:defRPr>
                <a:solidFill>
                  <a:schemeClr val="tx2"/>
                </a:solidFill>
              </a:defRPr>
            </a:lvl5pPr>
            <a:lvl6pPr rtl="1">
              <a:defRPr>
                <a:solidFill>
                  <a:schemeClr val="tx2"/>
                </a:solidFill>
              </a:defRPr>
            </a:lvl6pPr>
            <a:lvl7pPr rtl="1">
              <a:defRPr>
                <a:solidFill>
                  <a:schemeClr val="tx2"/>
                </a:solidFill>
              </a:defRPr>
            </a:lvl7pPr>
            <a:lvl8pPr rtl="1">
              <a:defRPr>
                <a:solidFill>
                  <a:schemeClr val="tx2"/>
                </a:solidFill>
              </a:defRPr>
            </a:lvl8pPr>
            <a:lvl9pPr rtl="1">
              <a:defRPr>
                <a:solidFill>
                  <a:schemeClr val="tx2"/>
                </a:solidFill>
              </a:defRPr>
            </a:lvl9pPr>
          </a:lstStyle>
          <a:p>
            <a:r>
              <a:rPr lang="fa-IR" sz="2800" b="1" dirty="0">
                <a:latin typeface="Gill Sans MT" pitchFamily="34" charset="0"/>
                <a:ea typeface="+mn-ea"/>
                <a:cs typeface="B Titr" panose="00000700000000000000" pitchFamily="2" charset="-78"/>
              </a:rPr>
              <a:t>معرفي اعضای همکار هسته</a:t>
            </a:r>
            <a:endParaRPr lang="fa-IR" dirty="0">
              <a:latin typeface="Gill Sans MT" pitchFamily="34" charset="0"/>
              <a:ea typeface="+mn-ea"/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9069783-5EB8-99FF-0DEA-829298905FA2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pic>
        <p:nvPicPr>
          <p:cNvPr id="8" name="Picture Placeholder 18" descr="Team member head shot&#10;">
            <a:extLst>
              <a:ext uri="{FF2B5EF4-FFF2-40B4-BE49-F238E27FC236}">
                <a16:creationId xmlns:a16="http://schemas.microsoft.com/office/drawing/2014/main" id="{8E5BC4DE-8F21-E08B-64FA-99879D48E0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" b="61"/>
          <a:stretch/>
        </p:blipFill>
        <p:spPr>
          <a:xfrm>
            <a:off x="3878614" y="1761003"/>
            <a:ext cx="2226360" cy="294038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pic>
        <p:nvPicPr>
          <p:cNvPr id="11" name="Picture Placeholder 15" descr="Team member head shot&#10;">
            <a:extLst>
              <a:ext uri="{FF2B5EF4-FFF2-40B4-BE49-F238E27FC236}">
                <a16:creationId xmlns:a16="http://schemas.microsoft.com/office/drawing/2014/main" id="{65DCE112-FD81-D878-517D-B6F1D713D57F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9" r="179"/>
          <a:stretch/>
        </p:blipFill>
        <p:spPr>
          <a:xfrm>
            <a:off x="6518275" y="1757363"/>
            <a:ext cx="2225675" cy="2941637"/>
          </a:xfrm>
        </p:spPr>
      </p:pic>
      <p:sp>
        <p:nvSpPr>
          <p:cNvPr id="13" name="Rectangle 10">
            <a:extLst>
              <a:ext uri="{FF2B5EF4-FFF2-40B4-BE49-F238E27FC236}">
                <a16:creationId xmlns:a16="http://schemas.microsoft.com/office/drawing/2014/main" id="{4E54FA47-17A8-FE81-E1DB-16583CAC53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200" y="1129195"/>
            <a:ext cx="1117599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fa-IR" altLang="fa-I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 elham"/>
                <a:cs typeface="B Nazanin" panose="00000400000000000000" pitchFamily="2" charset="-78"/>
              </a:rPr>
              <a:t>برای هر فرد می‌توان یک اسلاید رزومه عضو قرار داد تا درصورت لزوم ارایه شود. به منظور تغییر عکس بر روی آن کلیک راست نموده و گزینه</a:t>
            </a:r>
            <a:r>
              <a:rPr lang="en-US" altLang="fa-I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 elham"/>
                <a:cs typeface="B Nazanin" panose="00000400000000000000" pitchFamily="2" charset="-78"/>
              </a:rPr>
              <a:t> Change Picture</a:t>
            </a:r>
            <a:r>
              <a:rPr lang="fa-IR" altLang="fa-I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 elham"/>
                <a:cs typeface="B Nazanin" panose="00000400000000000000" pitchFamily="2" charset="-78"/>
              </a:rPr>
              <a:t> را انتخاب و عکس مورد نظر را جایگزین نمایید. </a:t>
            </a:r>
            <a:endParaRPr lang="en-US" altLang="fa-IR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 elham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88694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>
          <a:extLst>
            <a:ext uri="{FF2B5EF4-FFF2-40B4-BE49-F238E27FC236}">
              <a16:creationId xmlns:a16="http://schemas.microsoft.com/office/drawing/2014/main" id="{367D1EB2-83D1-7C71-829A-8FADFA0E6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FA10771-2EDF-9AEE-2170-1B7C1C89BDE2}"/>
              </a:ext>
            </a:extLst>
          </p:cNvPr>
          <p:cNvSpPr txBox="1"/>
          <p:nvPr/>
        </p:nvSpPr>
        <p:spPr>
          <a:xfrm>
            <a:off x="725378" y="4066132"/>
            <a:ext cx="51854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4000" b="1" dirty="0">
                <a:solidFill>
                  <a:srgbClr val="434343"/>
                </a:solidFill>
                <a:cs typeface="B Nazanin" panose="00000400000000000000" pitchFamily="2" charset="-78"/>
              </a:rPr>
              <a:t>در صورت تمایل یک عکس اضافه نمایید</a:t>
            </a:r>
            <a:endParaRPr lang="en-US" sz="4000" b="1" dirty="0">
              <a:solidFill>
                <a:srgbClr val="434343"/>
              </a:solidFill>
              <a:cs typeface="B Nazanin" panose="00000400000000000000" pitchFamily="2" charset="-78"/>
            </a:endParaRPr>
          </a:p>
        </p:txBody>
      </p:sp>
      <p:pic>
        <p:nvPicPr>
          <p:cNvPr id="3" name="Picture Placeholder 15" descr="Team member head shot&#10;">
            <a:extLst>
              <a:ext uri="{FF2B5EF4-FFF2-40B4-BE49-F238E27FC236}">
                <a16:creationId xmlns:a16="http://schemas.microsoft.com/office/drawing/2014/main" id="{B5AC7239-93A1-E91A-0469-04F948A6DC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7" r="117"/>
          <a:stretch/>
        </p:blipFill>
        <p:spPr>
          <a:xfrm>
            <a:off x="725378" y="231495"/>
            <a:ext cx="2226360" cy="294038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8F11F4-21FF-A72D-B613-CF47A3BC7D73}"/>
              </a:ext>
            </a:extLst>
          </p:cNvPr>
          <p:cNvSpPr txBox="1"/>
          <p:nvPr/>
        </p:nvSpPr>
        <p:spPr>
          <a:xfrm>
            <a:off x="450850" y="5591463"/>
            <a:ext cx="61150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a-IR" alt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 elham"/>
                <a:cs typeface="B Nazanin" panose="00000400000000000000" pitchFamily="2" charset="-78"/>
              </a:rPr>
              <a:t>به منظور تغییر عکس بر روی آن کلیک راست نموده و گزینه</a:t>
            </a:r>
            <a:r>
              <a:rPr lang="en-US" alt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 elham"/>
                <a:cs typeface="B Nazanin" panose="00000400000000000000" pitchFamily="2" charset="-78"/>
              </a:rPr>
              <a:t> Change Picture</a:t>
            </a:r>
            <a:r>
              <a:rPr lang="fa-IR" altLang="fa-I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 elham"/>
                <a:cs typeface="B Nazanin" panose="00000400000000000000" pitchFamily="2" charset="-78"/>
              </a:rPr>
              <a:t> را انتخاب و عکس مورد نظر را جایگزین نمایید. 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22492F-3D1C-CFEC-3BBC-076A3BC8464A}"/>
              </a:ext>
            </a:extLst>
          </p:cNvPr>
          <p:cNvSpPr txBox="1"/>
          <p:nvPr/>
        </p:nvSpPr>
        <p:spPr>
          <a:xfrm>
            <a:off x="7785100" y="2590284"/>
            <a:ext cx="38608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4000" b="1" dirty="0">
                <a:latin typeface="Gill Sans MT" pitchFamily="34" charset="0"/>
                <a:cs typeface="B Titr" panose="00000700000000000000" pitchFamily="2" charset="-78"/>
              </a:rPr>
              <a:t>معرفی مشاور علمی یا اقتصادی</a:t>
            </a:r>
          </a:p>
        </p:txBody>
      </p:sp>
    </p:spTree>
    <p:extLst>
      <p:ext uri="{BB962C8B-B14F-4D97-AF65-F5344CB8AC3E}">
        <p14:creationId xmlns:p14="http://schemas.microsoft.com/office/powerpoint/2010/main" val="2267450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F9281-CABC-8227-E09D-151F7806A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14546C3-DB7A-10A1-EA2F-2194F190995D}"/>
              </a:ext>
            </a:extLst>
          </p:cNvPr>
          <p:cNvSpPr txBox="1"/>
          <p:nvPr/>
        </p:nvSpPr>
        <p:spPr>
          <a:xfrm>
            <a:off x="5624051" y="1979283"/>
            <a:ext cx="5194563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fa-IR" sz="4800" dirty="0">
                <a:latin typeface="Vazir" panose="020B0603030804020204" pitchFamily="34" charset="-78"/>
                <a:cs typeface="Vazir" panose="020B0603030804020204" pitchFamily="34" charset="-78"/>
              </a:rPr>
              <a:t>بخش دوم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970763-7281-DEBF-7710-8399F453E53E}"/>
              </a:ext>
            </a:extLst>
          </p:cNvPr>
          <p:cNvSpPr txBox="1"/>
          <p:nvPr/>
        </p:nvSpPr>
        <p:spPr>
          <a:xfrm>
            <a:off x="3400372" y="3383280"/>
            <a:ext cx="503724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1200"/>
              </a:spcAft>
            </a:pPr>
            <a:r>
              <a:rPr lang="fa-IR" sz="3200" dirty="0">
                <a:latin typeface="Shabnam" panose="020B0603030804020204" pitchFamily="34" charset="-78"/>
                <a:cs typeface="Shabnam" panose="020B0603030804020204" pitchFamily="34" charset="-78"/>
              </a:rPr>
              <a:t>معرفی ایده و فناوری</a:t>
            </a:r>
          </a:p>
        </p:txBody>
      </p:sp>
    </p:spTree>
    <p:extLst>
      <p:ext uri="{BB962C8B-B14F-4D97-AF65-F5344CB8AC3E}">
        <p14:creationId xmlns:p14="http://schemas.microsoft.com/office/powerpoint/2010/main" val="93225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02D75F0-F8EC-81D1-618D-3F30F381592A}"/>
              </a:ext>
            </a:extLst>
          </p:cNvPr>
          <p:cNvSpPr txBox="1"/>
          <p:nvPr/>
        </p:nvSpPr>
        <p:spPr>
          <a:xfrm>
            <a:off x="9765791" y="5025625"/>
            <a:ext cx="2399326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Aft>
                <a:spcPts val="1200"/>
              </a:spcAft>
            </a:pPr>
            <a:r>
              <a:rPr lang="fa-IR" sz="1600" b="1" dirty="0">
                <a:solidFill>
                  <a:srgbClr val="FF0000"/>
                </a:solidFill>
                <a:latin typeface="Gill Sans MT"/>
                <a:cs typeface="B Nazanin" pitchFamily="2" charset="-78"/>
              </a:rPr>
              <a:t>درصورت امکان تصویر محصول را در این قسمت اضافه نمایید.</a:t>
            </a:r>
            <a:endParaRPr lang="fa-IR" altLang="fa-IR" sz="16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D147FC-7081-7AF8-835E-FDB7691DD47B}"/>
              </a:ext>
            </a:extLst>
          </p:cNvPr>
          <p:cNvSpPr txBox="1"/>
          <p:nvPr/>
        </p:nvSpPr>
        <p:spPr>
          <a:xfrm>
            <a:off x="9765791" y="36376"/>
            <a:ext cx="2399325" cy="2252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2800" b="1" dirty="0">
                <a:latin typeface="Gill Sans MT" pitchFamily="34" charset="0"/>
                <a:ea typeface="+mn-ea"/>
                <a:cs typeface="B Titr" panose="00000700000000000000" pitchFamily="2" charset="-78"/>
              </a:rPr>
              <a:t>عنوان ایده</a:t>
            </a:r>
          </a:p>
          <a:p>
            <a:pPr algn="ctr" rtl="1">
              <a:lnSpc>
                <a:spcPct val="120000"/>
              </a:lnSpc>
            </a:pPr>
            <a:r>
              <a:rPr lang="fa-IR" sz="2800" b="1" dirty="0">
                <a:latin typeface="Gill Sans MT" pitchFamily="34" charset="0"/>
                <a:ea typeface="+mn-ea"/>
                <a:cs typeface="B Titr" panose="00000700000000000000" pitchFamily="2" charset="-78"/>
              </a:rPr>
              <a:t>بیان مساله/مشکل</a:t>
            </a:r>
          </a:p>
          <a:p>
            <a:pPr algn="ctr" rtl="1">
              <a:lnSpc>
                <a:spcPct val="120000"/>
              </a:lnSpc>
            </a:pPr>
            <a:endParaRPr lang="fa-IR" sz="3300" dirty="0"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ED3C12-3D2F-3F92-7030-21E22B485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6291" y="2051701"/>
            <a:ext cx="3185709" cy="29739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125139A-55FF-22FA-B0B2-FD17F7F2134E}"/>
              </a:ext>
            </a:extLst>
          </p:cNvPr>
          <p:cNvSpPr txBox="1"/>
          <p:nvPr/>
        </p:nvSpPr>
        <p:spPr>
          <a:xfrm>
            <a:off x="-91438" y="-1146"/>
            <a:ext cx="89611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800" dirty="0">
                <a:solidFill>
                  <a:srgbClr val="003366"/>
                </a:solidFill>
                <a:latin typeface="Arial" pitchFamily="34" charset="0"/>
                <a:cs typeface="B Nazanin" panose="00000400000000000000" pitchFamily="2" charset="-78"/>
              </a:rPr>
              <a:t>عنوان ایده:</a:t>
            </a:r>
          </a:p>
          <a:p>
            <a:pPr algn="r" rtl="1"/>
            <a:endParaRPr lang="fa-IR" sz="3000" dirty="0">
              <a:cs typeface="2  Baran" panose="00000400000000000000" pitchFamily="2" charset="-78"/>
            </a:endParaRPr>
          </a:p>
          <a:p>
            <a:pPr algn="r" rtl="1"/>
            <a:endParaRPr lang="en-US" sz="3000" dirty="0">
              <a:cs typeface="2  Baran" panose="00000400000000000000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1C726F-ECE5-4C9F-0137-C6ED130961FC}"/>
              </a:ext>
            </a:extLst>
          </p:cNvPr>
          <p:cNvSpPr txBox="1"/>
          <p:nvPr/>
        </p:nvSpPr>
        <p:spPr>
          <a:xfrm>
            <a:off x="2202386" y="6138717"/>
            <a:ext cx="60944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rtl="1">
              <a:buNone/>
            </a:pPr>
            <a:r>
              <a:rPr lang="fa-IR" sz="1800" dirty="0">
                <a:solidFill>
                  <a:srgbClr val="003366"/>
                </a:solidFill>
                <a:latin typeface="Arial" pitchFamily="34" charset="0"/>
                <a:cs typeface="B Nazanin" panose="00000400000000000000" pitchFamily="2" charset="-78"/>
              </a:rPr>
              <a:t>در صورت نیاز می‌توانید از اسلاید بعدی هم برای استفاده از تصاویر استفاده کنید.</a:t>
            </a:r>
          </a:p>
          <a:p>
            <a:pPr marL="0" indent="0" algn="ctr" rtl="1">
              <a:buNone/>
            </a:pPr>
            <a:r>
              <a:rPr lang="fa-IR" sz="1800" dirty="0">
                <a:solidFill>
                  <a:srgbClr val="003366"/>
                </a:solidFill>
                <a:latin typeface="Arial" pitchFamily="34" charset="0"/>
                <a:cs typeface="B Nazanin" panose="00000400000000000000" pitchFamily="2" charset="-78"/>
              </a:rPr>
              <a:t>(تصاویر گویا و بزرگ باشد.)</a:t>
            </a:r>
            <a:endParaRPr lang="en-US" sz="1800" dirty="0">
              <a:solidFill>
                <a:srgbClr val="003366"/>
              </a:solidFill>
              <a:latin typeface="Arial" pitchFamily="34" charset="0"/>
              <a:cs typeface="B Nazanin" panose="00000400000000000000" pitchFamily="2" charset="-78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6E9B262-066A-7E84-3D0D-2296713497E2}"/>
              </a:ext>
            </a:extLst>
          </p:cNvPr>
          <p:cNvSpPr txBox="1">
            <a:spLocks/>
          </p:cNvSpPr>
          <p:nvPr/>
        </p:nvSpPr>
        <p:spPr>
          <a:xfrm>
            <a:off x="539497" y="1301637"/>
            <a:ext cx="8330184" cy="4752975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Low" rtl="1"/>
            <a:r>
              <a:rPr lang="fa-IR" dirty="0">
                <a:solidFill>
                  <a:srgbClr val="003366"/>
                </a:solidFill>
                <a:latin typeface="Arial" pitchFamily="34" charset="0"/>
                <a:cs typeface="B Nazanin" panose="00000400000000000000" pitchFamily="2" charset="-78"/>
              </a:rPr>
              <a:t>بطور معمول افراد با برخورد با یک </a:t>
            </a:r>
            <a:r>
              <a:rPr lang="fa-IR" dirty="0">
                <a:solidFill>
                  <a:srgbClr val="00B0F0"/>
                </a:solidFill>
                <a:latin typeface="2  Nazanin"/>
                <a:cs typeface="B Nazanin" panose="00000400000000000000" pitchFamily="2" charset="-78"/>
              </a:rPr>
              <a:t>نیاز و مساله </a:t>
            </a:r>
            <a:r>
              <a:rPr lang="fa-IR" dirty="0">
                <a:solidFill>
                  <a:srgbClr val="003366"/>
                </a:solidFill>
                <a:latin typeface="Arial" pitchFamily="34" charset="0"/>
                <a:cs typeface="B Nazanin" panose="00000400000000000000" pitchFamily="2" charset="-78"/>
              </a:rPr>
              <a:t>در جامعه یا بازار به یک ایده می‌رسند که می تواند منجر به حل مساله یا رفع نیاز شود</a:t>
            </a:r>
            <a:r>
              <a:rPr lang="fa-IR" dirty="0">
                <a:latin typeface="2  Nazanin"/>
                <a:cs typeface="B Nazanin" panose="00000400000000000000" pitchFamily="2" charset="-78"/>
              </a:rPr>
              <a:t>. </a:t>
            </a:r>
          </a:p>
          <a:p>
            <a:pPr algn="justLow" rtl="1"/>
            <a:endParaRPr lang="fa-IR" dirty="0">
              <a:solidFill>
                <a:srgbClr val="003366"/>
              </a:solidFill>
              <a:latin typeface="Arial" pitchFamily="34" charset="0"/>
              <a:cs typeface="B Nazanin" panose="00000400000000000000" pitchFamily="2" charset="-78"/>
            </a:endParaRPr>
          </a:p>
          <a:p>
            <a:pPr algn="justLow" rtl="1"/>
            <a:r>
              <a:rPr lang="fa-IR" dirty="0">
                <a:solidFill>
                  <a:srgbClr val="003366"/>
                </a:solidFill>
                <a:latin typeface="Arial" pitchFamily="34" charset="0"/>
                <a:cs typeface="B Nazanin" panose="00000400000000000000" pitchFamily="2" charset="-78"/>
              </a:rPr>
              <a:t>در این قسمت با توضیح، استفاده از تصویر و نمودار و با یک نگاه کل به جزء، </a:t>
            </a:r>
            <a:r>
              <a:rPr lang="fa-IR" dirty="0">
                <a:solidFill>
                  <a:srgbClr val="00B0F0"/>
                </a:solidFill>
                <a:latin typeface="2  Nazanin"/>
                <a:cs typeface="B Nazanin" panose="00000400000000000000" pitchFamily="2" charset="-78"/>
              </a:rPr>
              <a:t>مساله اصلی </a:t>
            </a:r>
            <a:r>
              <a:rPr lang="fa-IR" dirty="0">
                <a:solidFill>
                  <a:srgbClr val="003366"/>
                </a:solidFill>
                <a:latin typeface="Arial" pitchFamily="34" charset="0"/>
                <a:cs typeface="B Nazanin" panose="00000400000000000000" pitchFamily="2" charset="-78"/>
              </a:rPr>
              <a:t>را مطرح کنید</a:t>
            </a:r>
            <a:r>
              <a:rPr lang="fa-IR" dirty="0">
                <a:latin typeface="2  Nazanin"/>
                <a:cs typeface="B Nazanin" panose="00000400000000000000" pitchFamily="2" charset="-78"/>
              </a:rPr>
              <a:t>. </a:t>
            </a:r>
          </a:p>
          <a:p>
            <a:pPr algn="justLow" rtl="1"/>
            <a:endParaRPr lang="fa-IR" dirty="0">
              <a:latin typeface="2  Nazanin"/>
              <a:cs typeface="B Nazanin" panose="00000400000000000000" pitchFamily="2" charset="-78"/>
            </a:endParaRPr>
          </a:p>
          <a:p>
            <a:pPr algn="justLow" rtl="1"/>
            <a:endParaRPr lang="fa-IR" dirty="0">
              <a:latin typeface="2  Nazanin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12500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>
          <a:extLst>
            <a:ext uri="{FF2B5EF4-FFF2-40B4-BE49-F238E27FC236}">
              <a16:creationId xmlns:a16="http://schemas.microsoft.com/office/drawing/2014/main" id="{051DF41F-C109-5AC3-83FF-6B98090AA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925A6C-14DB-82BB-4646-8E37760F3351}"/>
              </a:ext>
            </a:extLst>
          </p:cNvPr>
          <p:cNvSpPr txBox="1"/>
          <p:nvPr/>
        </p:nvSpPr>
        <p:spPr>
          <a:xfrm>
            <a:off x="10072587" y="3105833"/>
            <a:ext cx="2029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3000" b="1" dirty="0">
                <a:latin typeface="Gill Sans MT" pitchFamily="34" charset="0"/>
                <a:cs typeface="B Titr" panose="00000700000000000000" pitchFamily="2" charset="-78"/>
              </a:rPr>
              <a:t>ارایه راه حل</a:t>
            </a:r>
          </a:p>
        </p:txBody>
      </p:sp>
      <p:pic>
        <p:nvPicPr>
          <p:cNvPr id="7" name="Picture Placeholder 11" descr="Close-up of skyscrapers">
            <a:extLst>
              <a:ext uri="{FF2B5EF4-FFF2-40B4-BE49-F238E27FC236}">
                <a16:creationId xmlns:a16="http://schemas.microsoft.com/office/drawing/2014/main" id="{8932969A-1919-0904-A121-055D1F2BE34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  <a14:imgEffect>
                      <a14:brightnessContrast bright="26000" contrast="-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4" r="44"/>
          <a:stretch/>
        </p:blipFill>
        <p:spPr>
          <a:xfrm>
            <a:off x="365761" y="2068105"/>
            <a:ext cx="2224796" cy="2721788"/>
          </a:xfrm>
          <a:prstGeom prst="rect">
            <a:avLst/>
          </a:prstGeom>
          <a:blipFill dpi="0" rotWithShape="1">
            <a:blip r:embed="rId5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47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124"/>
            </a:stretch>
          </a:blipFill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DC7C22C-5D12-0A07-A924-EA9651D284DE}"/>
              </a:ext>
            </a:extLst>
          </p:cNvPr>
          <p:cNvSpPr txBox="1">
            <a:spLocks/>
          </p:cNvSpPr>
          <p:nvPr/>
        </p:nvSpPr>
        <p:spPr>
          <a:xfrm>
            <a:off x="2395729" y="541401"/>
            <a:ext cx="7676858" cy="4752975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Font typeface="Arial" panose="020B0604020202020204" pitchFamily="34" charset="0"/>
              <a:buNone/>
            </a:pPr>
            <a:r>
              <a:rPr lang="fa-IR" dirty="0">
                <a:solidFill>
                  <a:srgbClr val="003366"/>
                </a:solidFill>
                <a:latin typeface="Arial" pitchFamily="34" charset="0"/>
                <a:cs typeface="B Nazanin" panose="00000400000000000000" pitchFamily="2" charset="-78"/>
              </a:rPr>
              <a:t>در این اسلاید، طرح پیشنهادی را در قالب یک راه حل برای مساله  مدنظر که در اسلاید قبلی را مطرح کردید را توضیح دهید.</a:t>
            </a:r>
          </a:p>
          <a:p>
            <a:pPr marL="0" indent="0" algn="r" rtl="1">
              <a:buFont typeface="Arial" panose="020B0604020202020204" pitchFamily="34" charset="0"/>
              <a:buNone/>
            </a:pPr>
            <a:endParaRPr lang="fa-IR" dirty="0">
              <a:solidFill>
                <a:srgbClr val="003366"/>
              </a:solidFill>
              <a:latin typeface="Arial" pitchFamily="34" charset="0"/>
              <a:cs typeface="B Nazanin" panose="00000400000000000000" pitchFamily="2" charset="-78"/>
            </a:endParaRPr>
          </a:p>
          <a:p>
            <a:pPr marL="0" indent="0" algn="r" rtl="1">
              <a:buFont typeface="Arial" panose="020B0604020202020204" pitchFamily="34" charset="0"/>
              <a:buNone/>
            </a:pPr>
            <a:endParaRPr lang="fa-IR" dirty="0">
              <a:solidFill>
                <a:srgbClr val="003366"/>
              </a:solidFill>
              <a:latin typeface="Arial" pitchFamily="34" charset="0"/>
              <a:cs typeface="B Nazanin" panose="00000400000000000000" pitchFamily="2" charset="-78"/>
            </a:endParaRPr>
          </a:p>
          <a:p>
            <a:pPr marL="0" indent="0" algn="r" rtl="1">
              <a:buFont typeface="Arial" panose="020B0604020202020204" pitchFamily="34" charset="0"/>
              <a:buNone/>
            </a:pPr>
            <a:r>
              <a:rPr lang="fa-IR" dirty="0">
                <a:solidFill>
                  <a:srgbClr val="003366"/>
                </a:solidFill>
                <a:latin typeface="Arial" pitchFamily="34" charset="0"/>
                <a:cs typeface="B Nazanin" panose="00000400000000000000" pitchFamily="2" charset="-78"/>
              </a:rPr>
              <a:t>- شما چگونه مشکل را حل کرده اید؟</a:t>
            </a:r>
            <a:endParaRPr lang="en-US" dirty="0">
              <a:solidFill>
                <a:srgbClr val="003366"/>
              </a:solidFill>
              <a:latin typeface="Arial" pitchFamily="34" charset="0"/>
              <a:cs typeface="B Nazanin" panose="00000400000000000000" pitchFamily="2" charset="-78"/>
            </a:endParaRPr>
          </a:p>
          <a:p>
            <a:pPr algn="justLow" rtl="1"/>
            <a:endParaRPr lang="fa-IR" dirty="0">
              <a:latin typeface="2  Nazanin"/>
              <a:cs typeface="B Nazanin" panose="00000400000000000000" pitchFamily="2" charset="-78"/>
            </a:endParaRPr>
          </a:p>
          <a:p>
            <a:pPr algn="justLow" rtl="1"/>
            <a:endParaRPr lang="fa-IR" dirty="0">
              <a:latin typeface="2  Nazanin"/>
              <a:cs typeface="B Nazanin" panose="00000400000000000000" pitchFamily="2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3D95D1-6A0B-EF82-B267-89DDAE2D3504}"/>
              </a:ext>
            </a:extLst>
          </p:cNvPr>
          <p:cNvSpPr txBox="1"/>
          <p:nvPr/>
        </p:nvSpPr>
        <p:spPr>
          <a:xfrm>
            <a:off x="261275" y="4900286"/>
            <a:ext cx="24337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a-IR" sz="1800" dirty="0">
                <a:solidFill>
                  <a:srgbClr val="003366"/>
                </a:solidFill>
                <a:latin typeface="Arial" pitchFamily="34" charset="0"/>
                <a:cs typeface="B Nazanin" panose="00000400000000000000" pitchFamily="2" charset="-78"/>
              </a:rPr>
              <a:t>تصویر </a:t>
            </a:r>
            <a:r>
              <a:rPr lang="fa-IR" dirty="0">
                <a:solidFill>
                  <a:srgbClr val="003366"/>
                </a:solidFill>
                <a:latin typeface="Arial" pitchFamily="34" charset="0"/>
                <a:cs typeface="B Nazanin" panose="00000400000000000000" pitchFamily="2" charset="-78"/>
              </a:rPr>
              <a:t>بالا متناسب با ایده و موضوع کاریتان تغییر </a:t>
            </a:r>
            <a:r>
              <a:rPr lang="fa-IR" sz="1800" dirty="0">
                <a:solidFill>
                  <a:srgbClr val="003366"/>
                </a:solidFill>
                <a:latin typeface="Arial" pitchFamily="34" charset="0"/>
                <a:cs typeface="B Nazanin" panose="00000400000000000000" pitchFamily="2" charset="-78"/>
              </a:rPr>
              <a:t>داده شود</a:t>
            </a:r>
            <a:endParaRPr lang="en-US" sz="1800" dirty="0">
              <a:solidFill>
                <a:srgbClr val="003366"/>
              </a:solidFill>
              <a:latin typeface="Arial" pitchFamily="34" charset="0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4856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48A166-E349-FFCD-A74B-7A5E1650B6F2}"/>
              </a:ext>
            </a:extLst>
          </p:cNvPr>
          <p:cNvSpPr txBox="1"/>
          <p:nvPr/>
        </p:nvSpPr>
        <p:spPr>
          <a:xfrm>
            <a:off x="10213848" y="2828835"/>
            <a:ext cx="18071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2000" b="1" dirty="0">
                <a:latin typeface="Gill Sans MT" pitchFamily="34" charset="0"/>
                <a:cs typeface="B Titr" panose="00000700000000000000" pitchFamily="2" charset="-78"/>
              </a:rPr>
              <a:t>ويژگي‌هاي فنی محصول/خدمت نهايي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F74846-A6C5-116B-A1E6-E46240A1CDB1}"/>
              </a:ext>
            </a:extLst>
          </p:cNvPr>
          <p:cNvSpPr txBox="1"/>
          <p:nvPr/>
        </p:nvSpPr>
        <p:spPr>
          <a:xfrm>
            <a:off x="2595485" y="338406"/>
            <a:ext cx="71867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3000" dirty="0">
                <a:cs typeface="2  Baran" panose="00000400000000000000" pitchFamily="2" charset="-78"/>
              </a:rPr>
              <a:t>متن مورد نظر را اضافه نمایید.</a:t>
            </a:r>
            <a:endParaRPr lang="en-US" sz="3000" dirty="0">
              <a:cs typeface="2  Baran" panose="00000400000000000000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DD4A2F-B9E6-A0EB-08BA-81400A1C3170}"/>
              </a:ext>
            </a:extLst>
          </p:cNvPr>
          <p:cNvSpPr txBox="1"/>
          <p:nvPr/>
        </p:nvSpPr>
        <p:spPr>
          <a:xfrm>
            <a:off x="438912" y="1114815"/>
            <a:ext cx="951230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800" dirty="0">
                <a:solidFill>
                  <a:srgbClr val="003366"/>
                </a:solidFill>
                <a:cs typeface="B Nazanin" panose="00000400000000000000" pitchFamily="2" charset="-78"/>
              </a:rPr>
              <a:t>مشخصات فنی محصول را ذکر کنید از جداول استفاده کنید یا بصورت تیتروار چند مشخصه مهم کاتالوگی محصول را بنویسید.</a:t>
            </a:r>
          </a:p>
          <a:p>
            <a:pPr algn="r" rtl="1"/>
            <a:r>
              <a:rPr lang="fa-IR" sz="2800" dirty="0">
                <a:solidFill>
                  <a:srgbClr val="003366"/>
                </a:solidFill>
                <a:cs typeface="B Nazanin" panose="00000400000000000000" pitchFamily="2" charset="-78"/>
              </a:rPr>
              <a:t>به عنوان مثال:</a:t>
            </a:r>
          </a:p>
          <a:p>
            <a:pPr algn="r" rtl="1"/>
            <a:r>
              <a:rPr lang="fa-IR" sz="2800" dirty="0">
                <a:solidFill>
                  <a:srgbClr val="003366"/>
                </a:solidFill>
                <a:cs typeface="B Nazanin" panose="00000400000000000000" pitchFamily="2" charset="-78"/>
              </a:rPr>
              <a:t>1- اندازه ، وزن، سرعت موتور .....</a:t>
            </a:r>
          </a:p>
          <a:p>
            <a:pPr algn="r" rtl="1"/>
            <a:r>
              <a:rPr lang="fa-IR" sz="2800" dirty="0">
                <a:solidFill>
                  <a:srgbClr val="003366"/>
                </a:solidFill>
                <a:cs typeface="B Nazanin" panose="00000400000000000000" pitchFamily="2" charset="-78"/>
              </a:rPr>
              <a:t>2- آلیاژ، چسبندگی، .....</a:t>
            </a:r>
          </a:p>
          <a:p>
            <a:pPr algn="r" rtl="1"/>
            <a:r>
              <a:rPr lang="fa-IR" sz="2800" dirty="0">
                <a:solidFill>
                  <a:srgbClr val="003366"/>
                </a:solidFill>
                <a:cs typeface="B Nazanin" panose="00000400000000000000" pitchFamily="2" charset="-78"/>
              </a:rPr>
              <a:t>3- تعداد کاربر قابل پشتیبانی، پلتفرم، زبان برنامه نویسی، ..... </a:t>
            </a:r>
          </a:p>
          <a:p>
            <a:pPr algn="r" rtl="1"/>
            <a:r>
              <a:rPr lang="fa-IR" sz="2800" dirty="0">
                <a:solidFill>
                  <a:srgbClr val="003366"/>
                </a:solidFill>
                <a:cs typeface="B Nazanin" panose="00000400000000000000" pitchFamily="2" charset="-78"/>
              </a:rPr>
              <a:t>4- جنبه های هنری، نوع طراحی، نوع بافت، .....</a:t>
            </a:r>
          </a:p>
          <a:p>
            <a:pPr algn="r" rtl="1"/>
            <a:r>
              <a:rPr lang="fa-IR" sz="2800" dirty="0">
                <a:solidFill>
                  <a:srgbClr val="003366"/>
                </a:solidFill>
                <a:cs typeface="B Nazanin" panose="00000400000000000000" pitchFamily="2" charset="-78"/>
              </a:rPr>
              <a:t>5- .....</a:t>
            </a:r>
          </a:p>
          <a:p>
            <a:pPr algn="r" rtl="1"/>
            <a:endParaRPr lang="en-US" sz="2800" dirty="0">
              <a:solidFill>
                <a:srgbClr val="003366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2363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13ABF-E56C-2BB9-6C12-23E1D59EC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4B4544E-77F4-2F72-CCB3-336D90014512}"/>
              </a:ext>
            </a:extLst>
          </p:cNvPr>
          <p:cNvSpPr txBox="1"/>
          <p:nvPr/>
        </p:nvSpPr>
        <p:spPr>
          <a:xfrm>
            <a:off x="10287000" y="163903"/>
            <a:ext cx="1905000" cy="1438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Aft>
                <a:spcPts val="1200"/>
              </a:spcAft>
            </a:pPr>
            <a:r>
              <a:rPr lang="fa-IR" sz="2000" b="1" dirty="0">
                <a:latin typeface="Gill Sans MT" pitchFamily="34" charset="0"/>
                <a:ea typeface="+mn-ea"/>
                <a:cs typeface="B Titr" panose="00000700000000000000" pitchFamily="2" charset="-78"/>
              </a:rPr>
              <a:t>توجیه فناورانه/نوآوران بودن ايده</a:t>
            </a:r>
            <a:endParaRPr lang="fa-IR" sz="2000" dirty="0">
              <a:latin typeface="Shabnam" panose="020B0603030804020204" pitchFamily="34" charset="-78"/>
              <a:cs typeface="Shabnam" panose="020B0603030804020204" pitchFamily="34" charset="-78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65236E7-E027-67DF-BBA2-DF1FD779148A}"/>
              </a:ext>
            </a:extLst>
          </p:cNvPr>
          <p:cNvSpPr txBox="1">
            <a:spLocks/>
          </p:cNvSpPr>
          <p:nvPr/>
        </p:nvSpPr>
        <p:spPr>
          <a:xfrm>
            <a:off x="502920" y="406675"/>
            <a:ext cx="9525848" cy="3756893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Font typeface="Arial" panose="020B0604020202020204" pitchFamily="34" charset="0"/>
              <a:buNone/>
            </a:pPr>
            <a:r>
              <a:rPr lang="fa-IR" dirty="0">
                <a:solidFill>
                  <a:srgbClr val="003366"/>
                </a:solidFill>
                <a:latin typeface="Arial" pitchFamily="34" charset="0"/>
                <a:cs typeface="B Nazanin" panose="00000400000000000000" pitchFamily="2" charset="-78"/>
              </a:rPr>
              <a:t>در این اسلاید، توضیح دهید</a:t>
            </a:r>
            <a:r>
              <a:rPr lang="en-US" dirty="0">
                <a:solidFill>
                  <a:srgbClr val="003366"/>
                </a:solidFill>
                <a:latin typeface="Arial" pitchFamily="34" charset="0"/>
                <a:cs typeface="B Nazanin" panose="00000400000000000000" pitchFamily="2" charset="-78"/>
              </a:rPr>
              <a:t> </a:t>
            </a:r>
            <a:r>
              <a:rPr lang="fa-IR" dirty="0">
                <a:solidFill>
                  <a:srgbClr val="003366"/>
                </a:solidFill>
                <a:latin typeface="Arial" pitchFamily="34" charset="0"/>
                <a:cs typeface="B Nazanin" panose="00000400000000000000" pitchFamily="2" charset="-78"/>
              </a:rPr>
              <a:t>که ایده شما چه پیچیدگی فناورانه‌ای دارد؟ </a:t>
            </a:r>
          </a:p>
          <a:p>
            <a:pPr marL="0" indent="0" algn="r" rtl="1">
              <a:buFont typeface="Arial" panose="020B0604020202020204" pitchFamily="34" charset="0"/>
              <a:buNone/>
            </a:pPr>
            <a:endParaRPr lang="fa-IR" dirty="0">
              <a:solidFill>
                <a:srgbClr val="003366"/>
              </a:solidFill>
              <a:latin typeface="Arial" pitchFamily="34" charset="0"/>
              <a:cs typeface="B Nazanin" panose="00000400000000000000" pitchFamily="2" charset="-78"/>
            </a:endParaRPr>
          </a:p>
          <a:p>
            <a:pPr marL="0" indent="0" algn="just" rtl="1">
              <a:buFont typeface="Arial" panose="020B0604020202020204" pitchFamily="34" charset="0"/>
              <a:buNone/>
            </a:pPr>
            <a:r>
              <a:rPr lang="fa-IR" dirty="0">
                <a:solidFill>
                  <a:srgbClr val="003366"/>
                </a:solidFill>
                <a:latin typeface="Arial" pitchFamily="34" charset="0"/>
                <a:cs typeface="B Nazanin" panose="00000400000000000000" pitchFamily="2" charset="-78"/>
              </a:rPr>
              <a:t>درصورتی که ایده شما خدمات یا ایده خلاق و هنری است جنبه‌های نوآورانه و خلاقانه آن را توضیح دهید.</a:t>
            </a:r>
          </a:p>
          <a:p>
            <a:pPr marL="0" indent="0" algn="r" rtl="1">
              <a:buFont typeface="Arial" panose="020B0604020202020204" pitchFamily="34" charset="0"/>
              <a:buNone/>
            </a:pPr>
            <a:endParaRPr lang="fa-IR" dirty="0">
              <a:solidFill>
                <a:srgbClr val="003366"/>
              </a:solidFill>
              <a:latin typeface="Arial" pitchFamily="34" charset="0"/>
              <a:cs typeface="B Nazanin" panose="00000400000000000000" pitchFamily="2" charset="-78"/>
            </a:endParaRPr>
          </a:p>
          <a:p>
            <a:pPr marL="0" indent="0" algn="r" rtl="1">
              <a:buFont typeface="Arial" panose="020B0604020202020204" pitchFamily="34" charset="0"/>
              <a:buNone/>
            </a:pPr>
            <a:endParaRPr lang="fa-IR" dirty="0">
              <a:solidFill>
                <a:srgbClr val="003366"/>
              </a:solidFill>
              <a:latin typeface="Arial" pitchFamily="34" charset="0"/>
              <a:cs typeface="B Nazanin" panose="00000400000000000000" pitchFamily="2" charset="-78"/>
            </a:endParaRPr>
          </a:p>
          <a:p>
            <a:pPr marL="0" indent="0" algn="r" rtl="1">
              <a:buFont typeface="Arial" panose="020B0604020202020204" pitchFamily="34" charset="0"/>
              <a:buNone/>
            </a:pPr>
            <a:endParaRPr lang="en-US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8535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>
          <a:extLst>
            <a:ext uri="{FF2B5EF4-FFF2-40B4-BE49-F238E27FC236}">
              <a16:creationId xmlns:a16="http://schemas.microsoft.com/office/drawing/2014/main" id="{674DB372-0EFE-911F-6020-0AEE7AD67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8E6CCB3-E9BD-8D4B-56D5-F96D1C76CF16}"/>
              </a:ext>
            </a:extLst>
          </p:cNvPr>
          <p:cNvSpPr txBox="1"/>
          <p:nvPr/>
        </p:nvSpPr>
        <p:spPr>
          <a:xfrm>
            <a:off x="384048" y="602477"/>
            <a:ext cx="963777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r" rtl="1" fontAlgn="auto">
              <a:buNone/>
            </a:pPr>
            <a:r>
              <a:rPr lang="fa-IR" altLang="fa-IR" sz="3200" dirty="0">
                <a:cs typeface="B Nazanin" panose="00000400000000000000" pitchFamily="2" charset="-78"/>
              </a:rPr>
              <a:t>- فعالیت‌های انجام شده تاکنون توسط تیم خود را بصورت تیترواور توضیح دهید:</a:t>
            </a:r>
          </a:p>
          <a:p>
            <a:pPr marL="457200" indent="-457200" algn="r" rtl="1">
              <a:buClr>
                <a:srgbClr val="3CF3D1"/>
              </a:buClr>
              <a:buFont typeface="Wingdings" panose="05000000000000000000" pitchFamily="2" charset="2"/>
              <a:buChar char="v"/>
            </a:pPr>
            <a:r>
              <a:rPr lang="fa-IR" sz="3200" dirty="0">
                <a:cs typeface="2  Baran" panose="00000400000000000000" pitchFamily="2" charset="-78"/>
              </a:rPr>
              <a:t>....</a:t>
            </a:r>
          </a:p>
          <a:p>
            <a:pPr marL="457200" indent="-457200" algn="r" rtl="1">
              <a:buClr>
                <a:srgbClr val="3CF3D1"/>
              </a:buClr>
              <a:buFont typeface="Wingdings" panose="05000000000000000000" pitchFamily="2" charset="2"/>
              <a:buChar char="v"/>
            </a:pPr>
            <a:r>
              <a:rPr lang="fa-IR" sz="3200" dirty="0">
                <a:cs typeface="2  Baran" panose="00000400000000000000" pitchFamily="2" charset="-78"/>
              </a:rPr>
              <a:t>...</a:t>
            </a:r>
          </a:p>
          <a:p>
            <a:pPr marL="457200" indent="-457200" algn="r" rtl="1">
              <a:buClr>
                <a:srgbClr val="3CF3D1"/>
              </a:buClr>
              <a:buFont typeface="Wingdings" panose="05000000000000000000" pitchFamily="2" charset="2"/>
              <a:buChar char="v"/>
            </a:pPr>
            <a:r>
              <a:rPr lang="fa-IR" sz="3200" dirty="0">
                <a:cs typeface="2  Baran" panose="00000400000000000000" pitchFamily="2" charset="-78"/>
              </a:rPr>
              <a:t>..</a:t>
            </a:r>
          </a:p>
          <a:p>
            <a:pPr marL="457200" indent="-457200" algn="r" rtl="1">
              <a:buClr>
                <a:srgbClr val="3CF3D1"/>
              </a:buClr>
              <a:buFont typeface="Wingdings" panose="05000000000000000000" pitchFamily="2" charset="2"/>
              <a:buChar char="v"/>
            </a:pPr>
            <a:r>
              <a:rPr lang="fa-IR" sz="3200" dirty="0">
                <a:cs typeface="2  Baran" panose="00000400000000000000" pitchFamily="2" charset="-78"/>
              </a:rPr>
              <a:t>.</a:t>
            </a:r>
            <a:endParaRPr lang="fa-IR" altLang="fa-IR" sz="3200" dirty="0">
              <a:cs typeface="B Nazanin" panose="00000400000000000000" pitchFamily="2" charset="-78"/>
            </a:endParaRPr>
          </a:p>
          <a:p>
            <a:pPr marL="0" indent="0" algn="r" rtl="1" fontAlgn="auto">
              <a:buNone/>
            </a:pPr>
            <a:r>
              <a:rPr lang="fa-IR" altLang="fa-IR" sz="3200" dirty="0">
                <a:cs typeface="B Nazanin" panose="00000400000000000000" pitchFamily="2" charset="-78"/>
              </a:rPr>
              <a:t>- وضعیت پیشرفت ایده در چه مرحله‌ای است:</a:t>
            </a:r>
          </a:p>
          <a:p>
            <a:pPr marL="0" indent="0" algn="r" rtl="1" fontAlgn="auto">
              <a:buNone/>
            </a:pPr>
            <a:r>
              <a:rPr lang="fa-IR" altLang="fa-IR" sz="3200" dirty="0">
                <a:cs typeface="B Nazanin" panose="00000400000000000000" pitchFamily="2" charset="-78"/>
              </a:rPr>
              <a:t>1- تحقیقات </a:t>
            </a:r>
          </a:p>
          <a:p>
            <a:pPr marL="0" indent="0" algn="r" rtl="1" fontAlgn="auto">
              <a:buNone/>
            </a:pPr>
            <a:r>
              <a:rPr lang="fa-IR" altLang="fa-IR" sz="3200" dirty="0">
                <a:cs typeface="B Nazanin" panose="00000400000000000000" pitchFamily="2" charset="-78"/>
              </a:rPr>
              <a:t>2- تولید نمونه اولیه </a:t>
            </a:r>
          </a:p>
          <a:p>
            <a:pPr marL="0" indent="0" algn="r" rtl="1" fontAlgn="auto">
              <a:buNone/>
            </a:pPr>
            <a:r>
              <a:rPr lang="fa-IR" altLang="fa-IR" sz="3200" dirty="0">
                <a:cs typeface="B Nazanin" panose="00000400000000000000" pitchFamily="2" charset="-78"/>
              </a:rPr>
              <a:t>3- تولید محدود و فروش</a:t>
            </a:r>
          </a:p>
          <a:p>
            <a:pPr marL="457200" indent="-457200" algn="r" rtl="1">
              <a:buClr>
                <a:srgbClr val="3CF3D1"/>
              </a:buClr>
              <a:buFont typeface="Wingdings" panose="05000000000000000000" pitchFamily="2" charset="2"/>
              <a:buChar char="v"/>
            </a:pPr>
            <a:endParaRPr lang="en-US" sz="3000" dirty="0">
              <a:cs typeface="2  Baran" panose="00000400000000000000" pitchFamily="2" charset="-7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CF1E68-6AA6-4939-AC1E-59C9BD2466EF}"/>
              </a:ext>
            </a:extLst>
          </p:cNvPr>
          <p:cNvSpPr txBox="1"/>
          <p:nvPr/>
        </p:nvSpPr>
        <p:spPr>
          <a:xfrm>
            <a:off x="10293945" y="2649190"/>
            <a:ext cx="178435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2800" b="1" dirty="0">
                <a:latin typeface="Gill Sans MT" pitchFamily="34" charset="0"/>
                <a:cs typeface="B Titr" panose="00000700000000000000" pitchFamily="2" charset="-78"/>
              </a:rPr>
              <a:t>فعاليت‌هاي انجام گرفته و  بلوغ ایده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37B2AB18-F6BD-8098-3B89-95928E3C782B}"/>
              </a:ext>
            </a:extLst>
          </p:cNvPr>
          <p:cNvSpPr txBox="1">
            <a:spLocks/>
          </p:cNvSpPr>
          <p:nvPr/>
        </p:nvSpPr>
        <p:spPr>
          <a:xfrm>
            <a:off x="555585" y="1536192"/>
            <a:ext cx="9219351" cy="4656263"/>
          </a:xfrm>
          <a:prstGeom prst="rect">
            <a:avLst/>
          </a:prstGeom>
        </p:spPr>
        <p:txBody>
          <a:bodyPr/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buNone/>
            </a:pPr>
            <a:endParaRPr lang="fa-IR" altLang="fa-IR" sz="28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6508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92577-0CFE-4EB3-43AF-CFE725AD9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E5944B98-EC15-3644-3186-32301E7B5D11}"/>
              </a:ext>
            </a:extLst>
          </p:cNvPr>
          <p:cNvSpPr txBox="1"/>
          <p:nvPr/>
        </p:nvSpPr>
        <p:spPr>
          <a:xfrm>
            <a:off x="5624051" y="1979283"/>
            <a:ext cx="5194563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fa-IR" sz="4800" dirty="0">
                <a:latin typeface="Vazir" panose="020B0603030804020204" pitchFamily="34" charset="-78"/>
                <a:cs typeface="Vazir" panose="020B0603030804020204" pitchFamily="34" charset="-78"/>
              </a:rPr>
              <a:t>بخش سوم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DF6A18-6680-8F11-51C0-7C611A1BA965}"/>
              </a:ext>
            </a:extLst>
          </p:cNvPr>
          <p:cNvSpPr txBox="1"/>
          <p:nvPr/>
        </p:nvSpPr>
        <p:spPr>
          <a:xfrm>
            <a:off x="3184086" y="3429000"/>
            <a:ext cx="503724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1200"/>
              </a:spcAft>
            </a:pPr>
            <a:r>
              <a:rPr lang="fa-IR" sz="3200" dirty="0">
                <a:latin typeface="Shabnam" panose="020B0603030804020204" pitchFamily="34" charset="-78"/>
                <a:cs typeface="Shabnam" panose="020B0603030804020204" pitchFamily="34" charset="-78"/>
              </a:rPr>
              <a:t>معرفی بازار و رقبا</a:t>
            </a:r>
          </a:p>
        </p:txBody>
      </p:sp>
    </p:spTree>
    <p:extLst>
      <p:ext uri="{BB962C8B-B14F-4D97-AF65-F5344CB8AC3E}">
        <p14:creationId xmlns:p14="http://schemas.microsoft.com/office/powerpoint/2010/main" val="1797008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>
          <a:extLst>
            <a:ext uri="{FF2B5EF4-FFF2-40B4-BE49-F238E27FC236}">
              <a16:creationId xmlns:a16="http://schemas.microsoft.com/office/drawing/2014/main" id="{F7E82BED-47BE-0C2B-135A-E13943D8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79DE9C0-C364-C003-306B-D2D16E7D888D}"/>
              </a:ext>
            </a:extLst>
          </p:cNvPr>
          <p:cNvSpPr txBox="1"/>
          <p:nvPr/>
        </p:nvSpPr>
        <p:spPr>
          <a:xfrm>
            <a:off x="10235658" y="2492980"/>
            <a:ext cx="1975338" cy="1263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Aft>
                <a:spcPts val="1200"/>
              </a:spcAft>
            </a:pPr>
            <a:r>
              <a:rPr lang="fa-IR" sz="2300" b="1" dirty="0">
                <a:latin typeface="Gill Sans MT" pitchFamily="34" charset="0"/>
                <a:ea typeface="+mn-ea"/>
                <a:cs typeface="B Titr" panose="00000700000000000000" pitchFamily="2" charset="-78"/>
              </a:rPr>
              <a:t>بررسی بازار ایده</a:t>
            </a:r>
          </a:p>
          <a:p>
            <a:pPr algn="ctr" rtl="1">
              <a:lnSpc>
                <a:spcPct val="150000"/>
              </a:lnSpc>
              <a:spcAft>
                <a:spcPts val="1200"/>
              </a:spcAft>
            </a:pPr>
            <a:r>
              <a:rPr lang="fa-IR" sz="2300" b="1" dirty="0">
                <a:latin typeface="Gill Sans MT" pitchFamily="34" charset="0"/>
                <a:cs typeface="B Titr" panose="00000700000000000000" pitchFamily="2" charset="-78"/>
              </a:rPr>
              <a:t>بازار هدف</a:t>
            </a:r>
            <a:r>
              <a:rPr lang="fa-IR" sz="2300" b="1" dirty="0">
                <a:latin typeface="Gill Sans MT" pitchFamily="34" charset="0"/>
                <a:ea typeface="+mn-ea"/>
                <a:cs typeface="B Titr" panose="00000700000000000000" pitchFamily="2" charset="-78"/>
              </a:rPr>
              <a:t> </a:t>
            </a:r>
            <a:endParaRPr lang="fa-IR" sz="2300" dirty="0">
              <a:latin typeface="Shabnam" panose="020B0603030804020204" pitchFamily="34" charset="-78"/>
              <a:cs typeface="Shabnam" panose="020B0603030804020204" pitchFamily="34" charset="-78"/>
            </a:endParaRPr>
          </a:p>
        </p:txBody>
      </p:sp>
      <p:sp>
        <p:nvSpPr>
          <p:cNvPr id="21" name="Google Shape;225;p35">
            <a:extLst>
              <a:ext uri="{FF2B5EF4-FFF2-40B4-BE49-F238E27FC236}">
                <a16:creationId xmlns:a16="http://schemas.microsoft.com/office/drawing/2014/main" id="{D1E76E50-DBF4-D20C-0928-A717E50C0A23}"/>
              </a:ext>
            </a:extLst>
          </p:cNvPr>
          <p:cNvSpPr/>
          <p:nvPr/>
        </p:nvSpPr>
        <p:spPr>
          <a:xfrm>
            <a:off x="11123516" y="4060988"/>
            <a:ext cx="202990" cy="422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3" name="Google Shape;225;p35">
            <a:extLst>
              <a:ext uri="{FF2B5EF4-FFF2-40B4-BE49-F238E27FC236}">
                <a16:creationId xmlns:a16="http://schemas.microsoft.com/office/drawing/2014/main" id="{BA5D7D95-A7E5-A020-2341-5D45ED56B6ED}"/>
              </a:ext>
            </a:extLst>
          </p:cNvPr>
          <p:cNvSpPr/>
          <p:nvPr/>
        </p:nvSpPr>
        <p:spPr>
          <a:xfrm>
            <a:off x="11121832" y="5267607"/>
            <a:ext cx="202990" cy="422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C32E72F-AA1D-11B9-6755-E94420EB6316}"/>
              </a:ext>
            </a:extLst>
          </p:cNvPr>
          <p:cNvGrpSpPr>
            <a:grpSpLocks/>
          </p:cNvGrpSpPr>
          <p:nvPr/>
        </p:nvGrpSpPr>
        <p:grpSpPr bwMode="auto">
          <a:xfrm>
            <a:off x="1256404" y="640485"/>
            <a:ext cx="8728216" cy="2917372"/>
            <a:chOff x="1366727" y="684724"/>
            <a:chExt cx="7552802" cy="1599503"/>
          </a:xfrm>
        </p:grpSpPr>
        <p:sp>
          <p:nvSpPr>
            <p:cNvPr id="4" name="Rounded Rectangle 5">
              <a:extLst>
                <a:ext uri="{FF2B5EF4-FFF2-40B4-BE49-F238E27FC236}">
                  <a16:creationId xmlns:a16="http://schemas.microsoft.com/office/drawing/2014/main" id="{6DB772F9-7194-49B0-A0E1-2885305548BE}"/>
                </a:ext>
              </a:extLst>
            </p:cNvPr>
            <p:cNvSpPr/>
            <p:nvPr/>
          </p:nvSpPr>
          <p:spPr>
            <a:xfrm>
              <a:off x="7085620" y="929441"/>
              <a:ext cx="1833909" cy="945801"/>
            </a:xfrm>
            <a:prstGeom prst="roundRect">
              <a:avLst/>
            </a:prstGeom>
            <a:solidFill>
              <a:srgbClr val="B77BB4">
                <a:lumMod val="40000"/>
                <a:lumOff val="60000"/>
              </a:srgbClr>
            </a:solidFill>
          </p:spPr>
          <p:txBody>
            <a:bodyPr anchor="ctr"/>
            <a:lstStyle/>
            <a:p>
              <a:pPr algn="ctr">
                <a:defRPr/>
              </a:pPr>
              <a:r>
                <a:rPr lang="fa-IR" sz="2000" b="1" dirty="0">
                  <a:solidFill>
                    <a:srgbClr val="003366"/>
                  </a:solidFill>
                  <a:latin typeface="Constantia"/>
                </a:rPr>
                <a:t>بررسی ابعاد کل بازار</a:t>
              </a:r>
              <a:endParaRPr lang="en-US" sz="2000" b="1" dirty="0">
                <a:solidFill>
                  <a:srgbClr val="003366"/>
                </a:solidFill>
                <a:latin typeface="Constantia"/>
              </a:endParaRP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1949D158-527A-9C07-87CE-E4B7BC92BAE6}"/>
                </a:ext>
              </a:extLst>
            </p:cNvPr>
            <p:cNvCxnSpPr/>
            <p:nvPr/>
          </p:nvCxnSpPr>
          <p:spPr>
            <a:xfrm rot="10800000">
              <a:off x="6531892" y="1402342"/>
              <a:ext cx="417609" cy="3778"/>
            </a:xfrm>
            <a:prstGeom prst="straightConnector1">
              <a:avLst/>
            </a:prstGeom>
            <a:noFill/>
            <a:ln w="9525" cap="flat" cmpd="sng" algn="ctr">
              <a:solidFill>
                <a:srgbClr val="B77BB4">
                  <a:lumMod val="75000"/>
                </a:srgbClr>
              </a:solidFill>
              <a:prstDash val="solid"/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EE7C6C6-E356-DB4E-379D-4D41559DEFE1}"/>
                </a:ext>
              </a:extLst>
            </p:cNvPr>
            <p:cNvSpPr/>
            <p:nvPr/>
          </p:nvSpPr>
          <p:spPr>
            <a:xfrm>
              <a:off x="1366727" y="684724"/>
              <a:ext cx="5165165" cy="1599503"/>
            </a:xfrm>
            <a:prstGeom prst="rect">
              <a:avLst/>
            </a:prstGeom>
            <a:noFill/>
            <a:ln>
              <a:solidFill>
                <a:srgbClr val="B77BB4">
                  <a:lumMod val="60000"/>
                  <a:lumOff val="40000"/>
                </a:srgbClr>
              </a:solidFill>
            </a:ln>
          </p:spPr>
          <p:txBody>
            <a:bodyPr anchor="ctr"/>
            <a:lstStyle/>
            <a:p>
              <a:pPr algn="r" rtl="1">
                <a:spcBef>
                  <a:spcPct val="20000"/>
                </a:spcBef>
                <a:buClr>
                  <a:srgbClr val="0BD0D9"/>
                </a:buClr>
                <a:buSzPct val="95000"/>
                <a:defRPr/>
              </a:pPr>
              <a:r>
                <a:rPr lang="fa-IR" sz="2000" b="1" dirty="0">
                  <a:solidFill>
                    <a:srgbClr val="003366"/>
                  </a:solidFill>
                  <a:latin typeface="Constantia"/>
                </a:rPr>
                <a:t>بازار هدف طرح شما: </a:t>
              </a:r>
            </a:p>
            <a:p>
              <a:pPr marL="285750" indent="-285750" algn="r" rtl="1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" pitchFamily="2" charset="2"/>
                <a:buChar char="v"/>
                <a:defRPr/>
              </a:pPr>
              <a:r>
                <a:rPr lang="fa-IR" sz="2000" b="1" dirty="0">
                  <a:solidFill>
                    <a:srgbClr val="003366"/>
                  </a:solidFill>
                  <a:latin typeface="Constantia"/>
                </a:rPr>
                <a:t>1- ...</a:t>
              </a:r>
            </a:p>
            <a:p>
              <a:pPr marL="285750" indent="-285750" algn="r" rtl="1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" pitchFamily="2" charset="2"/>
                <a:buChar char="v"/>
                <a:defRPr/>
              </a:pPr>
              <a:r>
                <a:rPr lang="fa-IR" sz="2000" b="1" dirty="0">
                  <a:solidFill>
                    <a:srgbClr val="003366"/>
                  </a:solidFill>
                  <a:latin typeface="Constantia"/>
                </a:rPr>
                <a:t>2- ...</a:t>
              </a:r>
            </a:p>
            <a:p>
              <a:pPr marL="285750" indent="-285750" algn="r" rtl="1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" pitchFamily="2" charset="2"/>
                <a:buChar char="v"/>
                <a:defRPr/>
              </a:pPr>
              <a:r>
                <a:rPr lang="fa-IR" sz="2000" b="1" dirty="0">
                  <a:solidFill>
                    <a:srgbClr val="003366"/>
                  </a:solidFill>
                  <a:latin typeface="Constantia"/>
                </a:rPr>
                <a:t>3- ...</a:t>
              </a:r>
            </a:p>
          </p:txBody>
        </p:sp>
      </p:grpSp>
      <p:grpSp>
        <p:nvGrpSpPr>
          <p:cNvPr id="8" name="Group 2">
            <a:extLst>
              <a:ext uri="{FF2B5EF4-FFF2-40B4-BE49-F238E27FC236}">
                <a16:creationId xmlns:a16="http://schemas.microsoft.com/office/drawing/2014/main" id="{15D76246-F6E6-AD6C-4F3F-D5DCCFB5EF88}"/>
              </a:ext>
            </a:extLst>
          </p:cNvPr>
          <p:cNvGrpSpPr>
            <a:grpSpLocks/>
          </p:cNvGrpSpPr>
          <p:nvPr/>
        </p:nvGrpSpPr>
        <p:grpSpPr bwMode="auto">
          <a:xfrm>
            <a:off x="1256404" y="3124884"/>
            <a:ext cx="8728216" cy="2708988"/>
            <a:chOff x="1366727" y="627599"/>
            <a:chExt cx="7552802" cy="1485253"/>
          </a:xfrm>
        </p:grpSpPr>
        <p:sp>
          <p:nvSpPr>
            <p:cNvPr id="9" name="Rounded Rectangle 9">
              <a:extLst>
                <a:ext uri="{FF2B5EF4-FFF2-40B4-BE49-F238E27FC236}">
                  <a16:creationId xmlns:a16="http://schemas.microsoft.com/office/drawing/2014/main" id="{64B96909-EF84-62CF-E17C-5C6F1494B3D9}"/>
                </a:ext>
              </a:extLst>
            </p:cNvPr>
            <p:cNvSpPr/>
            <p:nvPr/>
          </p:nvSpPr>
          <p:spPr>
            <a:xfrm>
              <a:off x="7085620" y="929441"/>
              <a:ext cx="1833909" cy="945801"/>
            </a:xfrm>
            <a:prstGeom prst="roundRect">
              <a:avLst/>
            </a:prstGeom>
            <a:solidFill>
              <a:srgbClr val="B77BB4">
                <a:lumMod val="40000"/>
                <a:lumOff val="60000"/>
              </a:srgbClr>
            </a:solidFill>
          </p:spPr>
          <p:txBody>
            <a:bodyPr anchor="ctr"/>
            <a:lstStyle/>
            <a:p>
              <a:pPr algn="ctr">
                <a:defRPr/>
              </a:pPr>
              <a:r>
                <a:rPr lang="fa-IR" sz="2000" b="1" dirty="0">
                  <a:solidFill>
                    <a:srgbClr val="003366"/>
                  </a:solidFill>
                  <a:latin typeface="Constantia"/>
                </a:rPr>
                <a:t>بررسی بازار هدف (گوشه)</a:t>
              </a:r>
              <a:endParaRPr lang="en-US" sz="2000" b="1" dirty="0">
                <a:solidFill>
                  <a:srgbClr val="003366"/>
                </a:solidFill>
                <a:latin typeface="Constantia"/>
              </a:endParaRP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66AC256-C3AF-FEC8-C23F-EF02D5A55B7B}"/>
                </a:ext>
              </a:extLst>
            </p:cNvPr>
            <p:cNvCxnSpPr/>
            <p:nvPr/>
          </p:nvCxnSpPr>
          <p:spPr>
            <a:xfrm rot="10800000">
              <a:off x="6531892" y="1402342"/>
              <a:ext cx="417609" cy="3778"/>
            </a:xfrm>
            <a:prstGeom prst="straightConnector1">
              <a:avLst/>
            </a:prstGeom>
            <a:noFill/>
            <a:ln w="9525" cap="flat" cmpd="sng" algn="ctr">
              <a:solidFill>
                <a:srgbClr val="B77BB4">
                  <a:lumMod val="75000"/>
                </a:srgbClr>
              </a:solidFill>
              <a:prstDash val="solid"/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E830851-101A-19C6-883B-0E811126E0D4}"/>
                </a:ext>
              </a:extLst>
            </p:cNvPr>
            <p:cNvSpPr/>
            <p:nvPr/>
          </p:nvSpPr>
          <p:spPr>
            <a:xfrm>
              <a:off x="1366727" y="627599"/>
              <a:ext cx="5165165" cy="1485253"/>
            </a:xfrm>
            <a:prstGeom prst="rect">
              <a:avLst/>
            </a:prstGeom>
            <a:noFill/>
            <a:ln>
              <a:solidFill>
                <a:srgbClr val="B77BB4">
                  <a:lumMod val="60000"/>
                  <a:lumOff val="40000"/>
                </a:srgbClr>
              </a:solidFill>
            </a:ln>
          </p:spPr>
          <p:txBody>
            <a:bodyPr anchor="ctr"/>
            <a:lstStyle/>
            <a:p>
              <a:pPr algn="r" rtl="1">
                <a:spcBef>
                  <a:spcPct val="20000"/>
                </a:spcBef>
                <a:buClr>
                  <a:srgbClr val="0BD0D9"/>
                </a:buClr>
                <a:buSzPct val="95000"/>
                <a:defRPr/>
              </a:pPr>
              <a:r>
                <a:rPr lang="fa-IR" sz="2000" b="1" dirty="0">
                  <a:solidFill>
                    <a:srgbClr val="003366"/>
                  </a:solidFill>
                  <a:latin typeface="Constantia"/>
                </a:rPr>
                <a:t>بازار هدف (گوشه) طرح شما: </a:t>
              </a:r>
            </a:p>
            <a:p>
              <a:pPr marL="285750" indent="-285750" algn="r" rtl="1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" pitchFamily="2" charset="2"/>
                <a:buChar char="v"/>
                <a:defRPr/>
              </a:pPr>
              <a:r>
                <a:rPr lang="fa-IR" sz="2000" b="1" dirty="0">
                  <a:solidFill>
                    <a:srgbClr val="003366"/>
                  </a:solidFill>
                  <a:latin typeface="Constantia"/>
                </a:rPr>
                <a:t>1- ...</a:t>
              </a:r>
            </a:p>
            <a:p>
              <a:pPr marL="285750" indent="-285750" algn="r" rtl="1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" pitchFamily="2" charset="2"/>
                <a:buChar char="v"/>
                <a:defRPr/>
              </a:pPr>
              <a:r>
                <a:rPr lang="fa-IR" sz="2000" b="1" dirty="0">
                  <a:solidFill>
                    <a:srgbClr val="003366"/>
                  </a:solidFill>
                  <a:latin typeface="Constantia"/>
                </a:rPr>
                <a:t>2- ...</a:t>
              </a:r>
            </a:p>
            <a:p>
              <a:pPr marL="285750" indent="-285750" algn="r" rtl="1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" pitchFamily="2" charset="2"/>
                <a:buChar char="v"/>
                <a:defRPr/>
              </a:pPr>
              <a:r>
                <a:rPr lang="fa-IR" sz="2000" b="1" dirty="0">
                  <a:solidFill>
                    <a:srgbClr val="003366"/>
                  </a:solidFill>
                  <a:latin typeface="Constantia"/>
                </a:rPr>
                <a:t>3- ...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2244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F6A9B-D70C-1C99-38FA-1827CB81D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3F7EA2-8197-807B-6E63-0335756307E9}"/>
              </a:ext>
            </a:extLst>
          </p:cNvPr>
          <p:cNvSpPr txBox="1"/>
          <p:nvPr/>
        </p:nvSpPr>
        <p:spPr>
          <a:xfrm>
            <a:off x="2052192" y="311857"/>
            <a:ext cx="9564297" cy="727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1200"/>
              </a:spcAft>
            </a:pPr>
            <a:r>
              <a:rPr lang="fa-IR" sz="3000" b="1" dirty="0">
                <a:latin typeface="Gill Sans MT" pitchFamily="34" charset="0"/>
                <a:ea typeface="+mn-ea"/>
                <a:cs typeface="B Titr" panose="00000700000000000000" pitchFamily="2" charset="-78"/>
              </a:rPr>
              <a:t>معرفی رقبا در بازار(داخل و خارج) و نقاط قوت و ضعف به تفکیک</a:t>
            </a:r>
            <a:endParaRPr lang="fa-IR" sz="3000" dirty="0">
              <a:latin typeface="Shabnam" panose="020B0603030804020204" pitchFamily="34" charset="-78"/>
              <a:cs typeface="Shabnam" panose="020B0603030804020204" pitchFamily="34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1F2767-2046-5066-912F-AE2E6A05E9C6}"/>
              </a:ext>
            </a:extLst>
          </p:cNvPr>
          <p:cNvSpPr txBox="1"/>
          <p:nvPr/>
        </p:nvSpPr>
        <p:spPr>
          <a:xfrm>
            <a:off x="4239007" y="1038979"/>
            <a:ext cx="71867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3000" dirty="0">
                <a:cs typeface="2  Baran" panose="00000400000000000000" pitchFamily="2" charset="-78"/>
              </a:rPr>
              <a:t>متن مورد نظر را اضافه نمایید.</a:t>
            </a:r>
            <a:endParaRPr lang="en-US" sz="3000" dirty="0">
              <a:cs typeface="2  Baran" panose="00000400000000000000" pitchFamily="2" charset="-7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6912F2B-A515-C5DF-4948-E9C45D8C93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882330"/>
              </p:ext>
            </p:extLst>
          </p:nvPr>
        </p:nvGraphicFramePr>
        <p:xfrm>
          <a:off x="2052192" y="1894013"/>
          <a:ext cx="8778240" cy="4351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8248">
                  <a:extLst>
                    <a:ext uri="{9D8B030D-6E8A-4147-A177-3AD203B41FA5}">
                      <a16:colId xmlns:a16="http://schemas.microsoft.com/office/drawing/2014/main" val="859113033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3287327595"/>
                    </a:ext>
                  </a:extLst>
                </a:gridCol>
                <a:gridCol w="1346359">
                  <a:extLst>
                    <a:ext uri="{9D8B030D-6E8A-4147-A177-3AD203B41FA5}">
                      <a16:colId xmlns:a16="http://schemas.microsoft.com/office/drawing/2014/main" val="2886011378"/>
                    </a:ext>
                  </a:extLst>
                </a:gridCol>
                <a:gridCol w="1129081">
                  <a:extLst>
                    <a:ext uri="{9D8B030D-6E8A-4147-A177-3AD203B41FA5}">
                      <a16:colId xmlns:a16="http://schemas.microsoft.com/office/drawing/2014/main" val="3321494798"/>
                    </a:ext>
                  </a:extLst>
                </a:gridCol>
                <a:gridCol w="1179830">
                  <a:extLst>
                    <a:ext uri="{9D8B030D-6E8A-4147-A177-3AD203B41FA5}">
                      <a16:colId xmlns:a16="http://schemas.microsoft.com/office/drawing/2014/main" val="275144678"/>
                    </a:ext>
                  </a:extLst>
                </a:gridCol>
                <a:gridCol w="2374562">
                  <a:extLst>
                    <a:ext uri="{9D8B030D-6E8A-4147-A177-3AD203B41FA5}">
                      <a16:colId xmlns:a16="http://schemas.microsoft.com/office/drawing/2014/main" val="2114012044"/>
                    </a:ext>
                  </a:extLst>
                </a:gridCol>
              </a:tblGrid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+mn-ea"/>
                          <a:cs typeface="B Titr" panose="00000700000000000000" pitchFamily="2" charset="-78"/>
                        </a:rPr>
                        <a:t>توضیحات</a:t>
                      </a: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+mn-ea"/>
                          <a:cs typeface="B Titr" panose="00000700000000000000" pitchFamily="2" charset="-78"/>
                        </a:rPr>
                        <a:t>سهم بازار داخل</a:t>
                      </a: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71755" marR="71755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ar-SA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+mn-ea"/>
                          <a:cs typeface="B Titr" panose="00000700000000000000" pitchFamily="2" charset="-78"/>
                        </a:rPr>
                        <a:t>نقاط قوت</a:t>
                      </a: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ar-SA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+mn-ea"/>
                          <a:cs typeface="B Titr" panose="00000700000000000000" pitchFamily="2" charset="-78"/>
                        </a:rPr>
                        <a:t>نقاط ضعف</a:t>
                      </a: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+mn-ea"/>
                          <a:cs typeface="B Titr" panose="00000700000000000000" pitchFamily="2" charset="-78"/>
                        </a:rPr>
                        <a:t>نام کشور</a:t>
                      </a: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1755" marR="71755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+mn-ea"/>
                          <a:cs typeface="B Titr" panose="00000700000000000000" pitchFamily="2" charset="-78"/>
                        </a:rPr>
                        <a:t>شرح</a:t>
                      </a: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57135259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93B"/>
                          </a:solidFill>
                          <a:effectLst/>
                          <a:uLnTx/>
                          <a:uFillTx/>
                          <a:latin typeface="Vazir" panose="020B0603030804020204" pitchFamily="34" charset="-78"/>
                          <a:ea typeface="+mn-ea"/>
                          <a:cs typeface="+mn-cs"/>
                        </a:rPr>
                        <a:t>محصول خود هسته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8057043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93B"/>
                          </a:solidFill>
                          <a:effectLst/>
                          <a:uLnTx/>
                          <a:uFillTx/>
                          <a:latin typeface="Vazir" panose="020B0603030804020204" pitchFamily="34" charset="-78"/>
                          <a:ea typeface="+mn-ea"/>
                          <a:cs typeface="+mn-cs"/>
                        </a:rPr>
                        <a:t>محصول رقیب 1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93002225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93B"/>
                          </a:solidFill>
                          <a:effectLst/>
                          <a:uLnTx/>
                          <a:uFillTx/>
                          <a:latin typeface="Vazir" panose="020B0603030804020204" pitchFamily="34" charset="-78"/>
                          <a:ea typeface="+mn-ea"/>
                          <a:cs typeface="+mn-cs"/>
                        </a:rPr>
                        <a:t>محصول رقیب 2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27088902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6393B"/>
                          </a:solidFill>
                          <a:effectLst/>
                          <a:uLnTx/>
                          <a:uFillTx/>
                          <a:latin typeface="Vazir" panose="020B0603030804020204" pitchFamily="34" charset="-78"/>
                          <a:ea typeface="+mn-ea"/>
                          <a:cs typeface="+mn-cs"/>
                        </a:rPr>
                        <a:t>محصول رقیب 3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82427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03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E1755-8318-2FA5-A342-191236DC8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B4CBF2B-08EF-9086-62D8-D0FCD51C273D}"/>
              </a:ext>
            </a:extLst>
          </p:cNvPr>
          <p:cNvSpPr txBox="1"/>
          <p:nvPr/>
        </p:nvSpPr>
        <p:spPr>
          <a:xfrm>
            <a:off x="5206265" y="219701"/>
            <a:ext cx="6379735" cy="790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1200"/>
              </a:spcAft>
            </a:pPr>
            <a:r>
              <a:rPr lang="fa-IR" sz="3300" b="1" dirty="0">
                <a:latin typeface="Gill Sans MT" pitchFamily="34" charset="0"/>
                <a:ea typeface="+mn-ea"/>
                <a:cs typeface="B Titr" panose="00000700000000000000" pitchFamily="2" charset="-78"/>
              </a:rPr>
              <a:t>وجه تمايز و شاخص اصلي نسبت به رقبا</a:t>
            </a:r>
            <a:endParaRPr lang="fa-IR" sz="3300" dirty="0">
              <a:latin typeface="Shabnam" panose="020B0603030804020204" pitchFamily="34" charset="-78"/>
              <a:cs typeface="Shabnam" panose="020B0603030804020204" pitchFamily="34" charset="-78"/>
            </a:endParaRPr>
          </a:p>
        </p:txBody>
      </p:sp>
      <p:grpSp>
        <p:nvGrpSpPr>
          <p:cNvPr id="42" name="그룹 44">
            <a:extLst>
              <a:ext uri="{FF2B5EF4-FFF2-40B4-BE49-F238E27FC236}">
                <a16:creationId xmlns:a16="http://schemas.microsoft.com/office/drawing/2014/main" id="{4F6C4598-E7C8-6DEB-FA47-087C2ED2085A}"/>
              </a:ext>
            </a:extLst>
          </p:cNvPr>
          <p:cNvGrpSpPr/>
          <p:nvPr/>
        </p:nvGrpSpPr>
        <p:grpSpPr>
          <a:xfrm>
            <a:off x="3553052" y="2061898"/>
            <a:ext cx="2158420" cy="542623"/>
            <a:chOff x="503781" y="2168905"/>
            <a:chExt cx="2302031" cy="54262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57B3FF3-2CF1-2447-B3BF-B2459E7976C5}"/>
                </a:ext>
              </a:extLst>
            </p:cNvPr>
            <p:cNvSpPr txBox="1"/>
            <p:nvPr/>
          </p:nvSpPr>
          <p:spPr>
            <a:xfrm>
              <a:off x="503781" y="2168905"/>
              <a:ext cx="22945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426CAD4-549B-3478-B985-286602029458}"/>
                </a:ext>
              </a:extLst>
            </p:cNvPr>
            <p:cNvSpPr txBox="1"/>
            <p:nvPr/>
          </p:nvSpPr>
          <p:spPr>
            <a:xfrm>
              <a:off x="511290" y="2434529"/>
              <a:ext cx="22945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PowerPoint Presentation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9" name="그룹 45">
            <a:extLst>
              <a:ext uri="{FF2B5EF4-FFF2-40B4-BE49-F238E27FC236}">
                <a16:creationId xmlns:a16="http://schemas.microsoft.com/office/drawing/2014/main" id="{E453C881-2180-EC12-3FBD-65B7C5898E08}"/>
              </a:ext>
            </a:extLst>
          </p:cNvPr>
          <p:cNvGrpSpPr/>
          <p:nvPr/>
        </p:nvGrpSpPr>
        <p:grpSpPr>
          <a:xfrm>
            <a:off x="6180240" y="2061898"/>
            <a:ext cx="2158420" cy="542623"/>
            <a:chOff x="3326565" y="2168905"/>
            <a:chExt cx="2302031" cy="54262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60C7137-62C4-26C1-05E2-1F106B2F68A5}"/>
                </a:ext>
              </a:extLst>
            </p:cNvPr>
            <p:cNvSpPr txBox="1"/>
            <p:nvPr/>
          </p:nvSpPr>
          <p:spPr>
            <a:xfrm>
              <a:off x="3326565" y="2168905"/>
              <a:ext cx="22945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D17F373-B7BB-EBFF-10B9-4751DE90D141}"/>
                </a:ext>
              </a:extLst>
            </p:cNvPr>
            <p:cNvSpPr txBox="1"/>
            <p:nvPr/>
          </p:nvSpPr>
          <p:spPr>
            <a:xfrm>
              <a:off x="3334074" y="2434529"/>
              <a:ext cx="22945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PowerPoint Presentation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4F6C564-396A-2305-6D62-8BA6D5780EA9}"/>
              </a:ext>
            </a:extLst>
          </p:cNvPr>
          <p:cNvGrpSpPr/>
          <p:nvPr/>
        </p:nvGrpSpPr>
        <p:grpSpPr>
          <a:xfrm>
            <a:off x="682947" y="1303683"/>
            <a:ext cx="2581436" cy="4985074"/>
            <a:chOff x="729219" y="1303683"/>
            <a:chExt cx="2581436" cy="4985074"/>
          </a:xfrm>
        </p:grpSpPr>
        <p:sp>
          <p:nvSpPr>
            <p:cNvPr id="62" name="Rectangle 3">
              <a:extLst>
                <a:ext uri="{FF2B5EF4-FFF2-40B4-BE49-F238E27FC236}">
                  <a16:creationId xmlns:a16="http://schemas.microsoft.com/office/drawing/2014/main" id="{56FA959E-BE6B-CC5E-D505-97D4B4BAA4BB}"/>
                </a:ext>
              </a:extLst>
            </p:cNvPr>
            <p:cNvSpPr/>
            <p:nvPr/>
          </p:nvSpPr>
          <p:spPr>
            <a:xfrm>
              <a:off x="864212" y="1303683"/>
              <a:ext cx="2227774" cy="498507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grpSp>
          <p:nvGrpSpPr>
            <p:cNvPr id="63" name="그룹 57">
              <a:extLst>
                <a:ext uri="{FF2B5EF4-FFF2-40B4-BE49-F238E27FC236}">
                  <a16:creationId xmlns:a16="http://schemas.microsoft.com/office/drawing/2014/main" id="{DD322F8C-3C75-A247-E3D4-D9A1F1950D1C}"/>
                </a:ext>
              </a:extLst>
            </p:cNvPr>
            <p:cNvGrpSpPr/>
            <p:nvPr/>
          </p:nvGrpSpPr>
          <p:grpSpPr>
            <a:xfrm>
              <a:off x="738647" y="5529657"/>
              <a:ext cx="2480014" cy="756000"/>
              <a:chOff x="460651" y="4988278"/>
              <a:chExt cx="2645023" cy="756000"/>
            </a:xfrm>
          </p:grpSpPr>
          <p:sp>
            <p:nvSpPr>
              <p:cNvPr id="64" name="Rectangle 9">
                <a:extLst>
                  <a:ext uri="{FF2B5EF4-FFF2-40B4-BE49-F238E27FC236}">
                    <a16:creationId xmlns:a16="http://schemas.microsoft.com/office/drawing/2014/main" id="{3F00CE9F-F71A-7537-F483-50C949B9AC81}"/>
                  </a:ext>
                </a:extLst>
              </p:cNvPr>
              <p:cNvSpPr/>
              <p:nvPr/>
            </p:nvSpPr>
            <p:spPr>
              <a:xfrm>
                <a:off x="460651" y="5132278"/>
                <a:ext cx="2645023" cy="612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/>
              </a:p>
            </p:txBody>
          </p:sp>
          <p:sp>
            <p:nvSpPr>
              <p:cNvPr id="65" name="Right Triangle 10">
                <a:extLst>
                  <a:ext uri="{FF2B5EF4-FFF2-40B4-BE49-F238E27FC236}">
                    <a16:creationId xmlns:a16="http://schemas.microsoft.com/office/drawing/2014/main" id="{F43DAA30-CC4D-0631-0C5F-29B218277CB7}"/>
                  </a:ext>
                </a:extLst>
              </p:cNvPr>
              <p:cNvSpPr/>
              <p:nvPr/>
            </p:nvSpPr>
            <p:spPr>
              <a:xfrm>
                <a:off x="2961674" y="4988278"/>
                <a:ext cx="144000" cy="144000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</p:grpSp>
        <p:grpSp>
          <p:nvGrpSpPr>
            <p:cNvPr id="66" name="그룹 60">
              <a:extLst>
                <a:ext uri="{FF2B5EF4-FFF2-40B4-BE49-F238E27FC236}">
                  <a16:creationId xmlns:a16="http://schemas.microsoft.com/office/drawing/2014/main" id="{EB7932FA-DB2F-A249-88BD-8669B58E6FBB}"/>
                </a:ext>
              </a:extLst>
            </p:cNvPr>
            <p:cNvGrpSpPr/>
            <p:nvPr/>
          </p:nvGrpSpPr>
          <p:grpSpPr>
            <a:xfrm>
              <a:off x="729219" y="1356924"/>
              <a:ext cx="2581436" cy="882621"/>
              <a:chOff x="450595" y="2017425"/>
              <a:chExt cx="2753193" cy="882621"/>
            </a:xfrm>
          </p:grpSpPr>
          <p:sp>
            <p:nvSpPr>
              <p:cNvPr id="67" name="Rectangle 6">
                <a:extLst>
                  <a:ext uri="{FF2B5EF4-FFF2-40B4-BE49-F238E27FC236}">
                    <a16:creationId xmlns:a16="http://schemas.microsoft.com/office/drawing/2014/main" id="{4B913EE6-E086-885E-9212-1E52569BE479}"/>
                  </a:ext>
                </a:extLst>
              </p:cNvPr>
              <p:cNvSpPr/>
              <p:nvPr/>
            </p:nvSpPr>
            <p:spPr>
              <a:xfrm rot="10800000">
                <a:off x="450595" y="2144046"/>
                <a:ext cx="2015921" cy="612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Right Triangle 7">
                <a:extLst>
                  <a:ext uri="{FF2B5EF4-FFF2-40B4-BE49-F238E27FC236}">
                    <a16:creationId xmlns:a16="http://schemas.microsoft.com/office/drawing/2014/main" id="{900D6251-4B99-BE63-A41D-586A444AAF0E}"/>
                  </a:ext>
                </a:extLst>
              </p:cNvPr>
              <p:cNvSpPr/>
              <p:nvPr/>
            </p:nvSpPr>
            <p:spPr>
              <a:xfrm rot="10800000">
                <a:off x="460651" y="2756046"/>
                <a:ext cx="144000" cy="144000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Isosceles Triangle 8">
                <a:extLst>
                  <a:ext uri="{FF2B5EF4-FFF2-40B4-BE49-F238E27FC236}">
                    <a16:creationId xmlns:a16="http://schemas.microsoft.com/office/drawing/2014/main" id="{568125A2-4E6B-3330-A957-11B9F0D33296}"/>
                  </a:ext>
                </a:extLst>
              </p:cNvPr>
              <p:cNvSpPr/>
              <p:nvPr/>
            </p:nvSpPr>
            <p:spPr>
              <a:xfrm rot="5400000">
                <a:off x="2398218" y="2077097"/>
                <a:ext cx="865242" cy="745898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862D833-B247-7A82-9781-7F4F84A791AF}"/>
              </a:ext>
            </a:extLst>
          </p:cNvPr>
          <p:cNvSpPr txBox="1"/>
          <p:nvPr/>
        </p:nvSpPr>
        <p:spPr>
          <a:xfrm>
            <a:off x="500862" y="2834695"/>
            <a:ext cx="248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>
                <a:cs typeface="2  Baran" panose="00000400000000000000" pitchFamily="2" charset="-78"/>
              </a:rPr>
              <a:t>متن مورد نظر را اضافه نمایید.</a:t>
            </a:r>
            <a:endParaRPr lang="en-US" dirty="0">
              <a:cs typeface="2  Baran" panose="00000400000000000000" pitchFamily="2" charset="-78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E2A7B32-5842-BD9B-B646-1F92F5B49B22}"/>
              </a:ext>
            </a:extLst>
          </p:cNvPr>
          <p:cNvGrpSpPr/>
          <p:nvPr/>
        </p:nvGrpSpPr>
        <p:grpSpPr>
          <a:xfrm>
            <a:off x="3491572" y="1306427"/>
            <a:ext cx="2581436" cy="4996762"/>
            <a:chOff x="3644430" y="1319679"/>
            <a:chExt cx="2581436" cy="499676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8B44CBD-DFC4-6028-05D3-6D168CDB3B79}"/>
                </a:ext>
              </a:extLst>
            </p:cNvPr>
            <p:cNvSpPr/>
            <p:nvPr/>
          </p:nvSpPr>
          <p:spPr>
            <a:xfrm>
              <a:off x="3779423" y="1319679"/>
              <a:ext cx="2227774" cy="496597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grpSp>
          <p:nvGrpSpPr>
            <p:cNvPr id="5" name="그룹 57">
              <a:extLst>
                <a:ext uri="{FF2B5EF4-FFF2-40B4-BE49-F238E27FC236}">
                  <a16:creationId xmlns:a16="http://schemas.microsoft.com/office/drawing/2014/main" id="{64CB9D3C-3DA4-49CB-BF45-A3C25D362C84}"/>
                </a:ext>
              </a:extLst>
            </p:cNvPr>
            <p:cNvGrpSpPr/>
            <p:nvPr/>
          </p:nvGrpSpPr>
          <p:grpSpPr>
            <a:xfrm>
              <a:off x="3666786" y="5560441"/>
              <a:ext cx="2480014" cy="756000"/>
              <a:chOff x="460651" y="4988278"/>
              <a:chExt cx="2645023" cy="756000"/>
            </a:xfrm>
          </p:grpSpPr>
          <p:sp>
            <p:nvSpPr>
              <p:cNvPr id="7" name="Rectangle 9">
                <a:extLst>
                  <a:ext uri="{FF2B5EF4-FFF2-40B4-BE49-F238E27FC236}">
                    <a16:creationId xmlns:a16="http://schemas.microsoft.com/office/drawing/2014/main" id="{8B8C41EA-AC32-23D3-36EC-A78AC2B5719F}"/>
                  </a:ext>
                </a:extLst>
              </p:cNvPr>
              <p:cNvSpPr/>
              <p:nvPr/>
            </p:nvSpPr>
            <p:spPr>
              <a:xfrm>
                <a:off x="460651" y="5132278"/>
                <a:ext cx="2645023" cy="612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/>
              </a:p>
            </p:txBody>
          </p:sp>
          <p:sp>
            <p:nvSpPr>
              <p:cNvPr id="8" name="Right Triangle 10">
                <a:extLst>
                  <a:ext uri="{FF2B5EF4-FFF2-40B4-BE49-F238E27FC236}">
                    <a16:creationId xmlns:a16="http://schemas.microsoft.com/office/drawing/2014/main" id="{B294EFF9-72F8-32F3-33BC-4D58CA1F1714}"/>
                  </a:ext>
                </a:extLst>
              </p:cNvPr>
              <p:cNvSpPr/>
              <p:nvPr/>
            </p:nvSpPr>
            <p:spPr>
              <a:xfrm>
                <a:off x="2961674" y="4988278"/>
                <a:ext cx="144000" cy="144000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</p:grpSp>
        <p:grpSp>
          <p:nvGrpSpPr>
            <p:cNvPr id="9" name="그룹 60">
              <a:extLst>
                <a:ext uri="{FF2B5EF4-FFF2-40B4-BE49-F238E27FC236}">
                  <a16:creationId xmlns:a16="http://schemas.microsoft.com/office/drawing/2014/main" id="{4A3BA062-F40A-AAF9-5E4C-41312F36B49E}"/>
                </a:ext>
              </a:extLst>
            </p:cNvPr>
            <p:cNvGrpSpPr/>
            <p:nvPr/>
          </p:nvGrpSpPr>
          <p:grpSpPr>
            <a:xfrm>
              <a:off x="3644430" y="1372921"/>
              <a:ext cx="2581436" cy="882621"/>
              <a:chOff x="450595" y="2017425"/>
              <a:chExt cx="2753193" cy="882621"/>
            </a:xfrm>
          </p:grpSpPr>
          <p:sp>
            <p:nvSpPr>
              <p:cNvPr id="10" name="Rectangle 6">
                <a:extLst>
                  <a:ext uri="{FF2B5EF4-FFF2-40B4-BE49-F238E27FC236}">
                    <a16:creationId xmlns:a16="http://schemas.microsoft.com/office/drawing/2014/main" id="{DDF41A7E-908E-66B3-CB63-C66E5805C7E8}"/>
                  </a:ext>
                </a:extLst>
              </p:cNvPr>
              <p:cNvSpPr/>
              <p:nvPr/>
            </p:nvSpPr>
            <p:spPr>
              <a:xfrm rot="10800000">
                <a:off x="450595" y="2144046"/>
                <a:ext cx="2015921" cy="612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1" name="Right Triangle 7">
                <a:extLst>
                  <a:ext uri="{FF2B5EF4-FFF2-40B4-BE49-F238E27FC236}">
                    <a16:creationId xmlns:a16="http://schemas.microsoft.com/office/drawing/2014/main" id="{A98AD17D-FB74-18BE-ACCB-64DC11261ADC}"/>
                  </a:ext>
                </a:extLst>
              </p:cNvPr>
              <p:cNvSpPr/>
              <p:nvPr/>
            </p:nvSpPr>
            <p:spPr>
              <a:xfrm rot="10800000">
                <a:off x="460651" y="2756046"/>
                <a:ext cx="144000" cy="144000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2" name="Isosceles Triangle 8">
                <a:extLst>
                  <a:ext uri="{FF2B5EF4-FFF2-40B4-BE49-F238E27FC236}">
                    <a16:creationId xmlns:a16="http://schemas.microsoft.com/office/drawing/2014/main" id="{16BB8E53-B0D8-5A3A-5C7B-9F3A4154D04E}"/>
                  </a:ext>
                </a:extLst>
              </p:cNvPr>
              <p:cNvSpPr/>
              <p:nvPr/>
            </p:nvSpPr>
            <p:spPr>
              <a:xfrm rot="5400000">
                <a:off x="2398218" y="2077097"/>
                <a:ext cx="865242" cy="745898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</p:grp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A441897A-DBF3-48B9-FC12-74E6A8AA8A74}"/>
              </a:ext>
            </a:extLst>
          </p:cNvPr>
          <p:cNvSpPr txBox="1"/>
          <p:nvPr/>
        </p:nvSpPr>
        <p:spPr>
          <a:xfrm>
            <a:off x="3416073" y="2850692"/>
            <a:ext cx="248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>
                <a:cs typeface="2  Baran" panose="00000400000000000000" pitchFamily="2" charset="-78"/>
              </a:rPr>
              <a:t>متن مورد نظر را اضافه نمایید.</a:t>
            </a:r>
            <a:endParaRPr lang="en-US" dirty="0">
              <a:cs typeface="2  Baran" panose="00000400000000000000" pitchFamily="2" charset="-78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FB0160C-C53B-1803-30C3-46FB5716477A}"/>
              </a:ext>
            </a:extLst>
          </p:cNvPr>
          <p:cNvGrpSpPr/>
          <p:nvPr/>
        </p:nvGrpSpPr>
        <p:grpSpPr>
          <a:xfrm>
            <a:off x="6358880" y="1323959"/>
            <a:ext cx="2581436" cy="4955524"/>
            <a:chOff x="6531241" y="1303683"/>
            <a:chExt cx="2581436" cy="4955524"/>
          </a:xfrm>
        </p:grpSpPr>
        <p:sp>
          <p:nvSpPr>
            <p:cNvPr id="14" name="Rectangle 3">
              <a:extLst>
                <a:ext uri="{FF2B5EF4-FFF2-40B4-BE49-F238E27FC236}">
                  <a16:creationId xmlns:a16="http://schemas.microsoft.com/office/drawing/2014/main" id="{B9E52147-8CA7-AFA5-F9EE-B6B897A38EB3}"/>
                </a:ext>
              </a:extLst>
            </p:cNvPr>
            <p:cNvSpPr/>
            <p:nvPr/>
          </p:nvSpPr>
          <p:spPr>
            <a:xfrm>
              <a:off x="6666234" y="1303683"/>
              <a:ext cx="2227774" cy="494935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grpSp>
          <p:nvGrpSpPr>
            <p:cNvPr id="15" name="그룹 57">
              <a:extLst>
                <a:ext uri="{FF2B5EF4-FFF2-40B4-BE49-F238E27FC236}">
                  <a16:creationId xmlns:a16="http://schemas.microsoft.com/office/drawing/2014/main" id="{C2B94255-7E96-B026-A10B-AE9962FB7BB5}"/>
                </a:ext>
              </a:extLst>
            </p:cNvPr>
            <p:cNvGrpSpPr/>
            <p:nvPr/>
          </p:nvGrpSpPr>
          <p:grpSpPr>
            <a:xfrm>
              <a:off x="6540670" y="5503207"/>
              <a:ext cx="2480014" cy="756000"/>
              <a:chOff x="460651" y="4988278"/>
              <a:chExt cx="2645023" cy="756000"/>
            </a:xfrm>
          </p:grpSpPr>
          <p:sp>
            <p:nvSpPr>
              <p:cNvPr id="16" name="Rectangle 9">
                <a:extLst>
                  <a:ext uri="{FF2B5EF4-FFF2-40B4-BE49-F238E27FC236}">
                    <a16:creationId xmlns:a16="http://schemas.microsoft.com/office/drawing/2014/main" id="{152B1E03-7AA0-481C-868C-C6972BA99CC5}"/>
                  </a:ext>
                </a:extLst>
              </p:cNvPr>
              <p:cNvSpPr/>
              <p:nvPr/>
            </p:nvSpPr>
            <p:spPr>
              <a:xfrm>
                <a:off x="460651" y="5132278"/>
                <a:ext cx="2645023" cy="612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/>
              </a:p>
            </p:txBody>
          </p:sp>
          <p:sp>
            <p:nvSpPr>
              <p:cNvPr id="17" name="Right Triangle 10">
                <a:extLst>
                  <a:ext uri="{FF2B5EF4-FFF2-40B4-BE49-F238E27FC236}">
                    <a16:creationId xmlns:a16="http://schemas.microsoft.com/office/drawing/2014/main" id="{3433DC47-3F4A-2EEC-2B33-FA04D0A17E56}"/>
                  </a:ext>
                </a:extLst>
              </p:cNvPr>
              <p:cNvSpPr/>
              <p:nvPr/>
            </p:nvSpPr>
            <p:spPr>
              <a:xfrm>
                <a:off x="2961674" y="4988278"/>
                <a:ext cx="144000" cy="144000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</p:grpSp>
        <p:grpSp>
          <p:nvGrpSpPr>
            <p:cNvPr id="18" name="그룹 60">
              <a:extLst>
                <a:ext uri="{FF2B5EF4-FFF2-40B4-BE49-F238E27FC236}">
                  <a16:creationId xmlns:a16="http://schemas.microsoft.com/office/drawing/2014/main" id="{9D745727-A251-88FE-C232-6F238BF2A43B}"/>
                </a:ext>
              </a:extLst>
            </p:cNvPr>
            <p:cNvGrpSpPr/>
            <p:nvPr/>
          </p:nvGrpSpPr>
          <p:grpSpPr>
            <a:xfrm>
              <a:off x="6531241" y="1356924"/>
              <a:ext cx="2581436" cy="882621"/>
              <a:chOff x="450595" y="2017425"/>
              <a:chExt cx="2753193" cy="882621"/>
            </a:xfrm>
          </p:grpSpPr>
          <p:sp>
            <p:nvSpPr>
              <p:cNvPr id="19" name="Rectangle 6">
                <a:extLst>
                  <a:ext uri="{FF2B5EF4-FFF2-40B4-BE49-F238E27FC236}">
                    <a16:creationId xmlns:a16="http://schemas.microsoft.com/office/drawing/2014/main" id="{D9866F43-2ABC-18F8-18B9-12634FBC887C}"/>
                  </a:ext>
                </a:extLst>
              </p:cNvPr>
              <p:cNvSpPr/>
              <p:nvPr/>
            </p:nvSpPr>
            <p:spPr>
              <a:xfrm rot="10800000">
                <a:off x="450595" y="2144046"/>
                <a:ext cx="2015921" cy="612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20" name="Right Triangle 7">
                <a:extLst>
                  <a:ext uri="{FF2B5EF4-FFF2-40B4-BE49-F238E27FC236}">
                    <a16:creationId xmlns:a16="http://schemas.microsoft.com/office/drawing/2014/main" id="{DEBFCA03-88B0-A723-E600-328261E73CC3}"/>
                  </a:ext>
                </a:extLst>
              </p:cNvPr>
              <p:cNvSpPr/>
              <p:nvPr/>
            </p:nvSpPr>
            <p:spPr>
              <a:xfrm rot="10800000">
                <a:off x="460651" y="2756046"/>
                <a:ext cx="144000" cy="144000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21" name="Isosceles Triangle 8">
                <a:extLst>
                  <a:ext uri="{FF2B5EF4-FFF2-40B4-BE49-F238E27FC236}">
                    <a16:creationId xmlns:a16="http://schemas.microsoft.com/office/drawing/2014/main" id="{CB786B30-7166-B8FB-C04C-C330EFBDCBA1}"/>
                  </a:ext>
                </a:extLst>
              </p:cNvPr>
              <p:cNvSpPr/>
              <p:nvPr/>
            </p:nvSpPr>
            <p:spPr>
              <a:xfrm rot="5400000">
                <a:off x="2398218" y="2077097"/>
                <a:ext cx="865242" cy="745898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</p:grp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83461750-7D9E-35A8-DACE-692027B6FEE5}"/>
              </a:ext>
            </a:extLst>
          </p:cNvPr>
          <p:cNvSpPr txBox="1"/>
          <p:nvPr/>
        </p:nvSpPr>
        <p:spPr>
          <a:xfrm>
            <a:off x="6302884" y="2834695"/>
            <a:ext cx="248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>
                <a:cs typeface="2  Baran" panose="00000400000000000000" pitchFamily="2" charset="-78"/>
              </a:rPr>
              <a:t>متن مورد نظر را اضافه نمایید.</a:t>
            </a:r>
            <a:endParaRPr lang="en-US" dirty="0">
              <a:cs typeface="2  Baran" panose="00000400000000000000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4E578A9-CD70-4881-8974-25EB851C693C}"/>
              </a:ext>
            </a:extLst>
          </p:cNvPr>
          <p:cNvGrpSpPr/>
          <p:nvPr/>
        </p:nvGrpSpPr>
        <p:grpSpPr>
          <a:xfrm>
            <a:off x="9149556" y="1330133"/>
            <a:ext cx="2581436" cy="4955524"/>
            <a:chOff x="9354247" y="1303683"/>
            <a:chExt cx="2581436" cy="4955524"/>
          </a:xfrm>
        </p:grpSpPr>
        <p:sp>
          <p:nvSpPr>
            <p:cNvPr id="23" name="Rectangle 3">
              <a:extLst>
                <a:ext uri="{FF2B5EF4-FFF2-40B4-BE49-F238E27FC236}">
                  <a16:creationId xmlns:a16="http://schemas.microsoft.com/office/drawing/2014/main" id="{9CC8C070-D0DB-61FD-6E6D-4CD783BF2D07}"/>
                </a:ext>
              </a:extLst>
            </p:cNvPr>
            <p:cNvSpPr/>
            <p:nvPr/>
          </p:nvSpPr>
          <p:spPr>
            <a:xfrm>
              <a:off x="9489240" y="1303683"/>
              <a:ext cx="2227774" cy="494935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  <p:grpSp>
          <p:nvGrpSpPr>
            <p:cNvPr id="24" name="그룹 57">
              <a:extLst>
                <a:ext uri="{FF2B5EF4-FFF2-40B4-BE49-F238E27FC236}">
                  <a16:creationId xmlns:a16="http://schemas.microsoft.com/office/drawing/2014/main" id="{EB5E6B80-7C28-D53F-D4BD-CB579C22CAEC}"/>
                </a:ext>
              </a:extLst>
            </p:cNvPr>
            <p:cNvGrpSpPr/>
            <p:nvPr/>
          </p:nvGrpSpPr>
          <p:grpSpPr>
            <a:xfrm>
              <a:off x="9363676" y="5503207"/>
              <a:ext cx="2480014" cy="756000"/>
              <a:chOff x="460651" y="4988278"/>
              <a:chExt cx="2645023" cy="756000"/>
            </a:xfrm>
          </p:grpSpPr>
          <p:sp>
            <p:nvSpPr>
              <p:cNvPr id="25" name="Rectangle 9">
                <a:extLst>
                  <a:ext uri="{FF2B5EF4-FFF2-40B4-BE49-F238E27FC236}">
                    <a16:creationId xmlns:a16="http://schemas.microsoft.com/office/drawing/2014/main" id="{9603F9F2-E816-1C9B-0686-4404AED8064D}"/>
                  </a:ext>
                </a:extLst>
              </p:cNvPr>
              <p:cNvSpPr/>
              <p:nvPr/>
            </p:nvSpPr>
            <p:spPr>
              <a:xfrm>
                <a:off x="460651" y="5132278"/>
                <a:ext cx="2645023" cy="612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/>
              </a:p>
            </p:txBody>
          </p:sp>
          <p:sp>
            <p:nvSpPr>
              <p:cNvPr id="26" name="Right Triangle 10">
                <a:extLst>
                  <a:ext uri="{FF2B5EF4-FFF2-40B4-BE49-F238E27FC236}">
                    <a16:creationId xmlns:a16="http://schemas.microsoft.com/office/drawing/2014/main" id="{B461BC6C-F7C4-197F-B6C3-15295C78F617}"/>
                  </a:ext>
                </a:extLst>
              </p:cNvPr>
              <p:cNvSpPr/>
              <p:nvPr/>
            </p:nvSpPr>
            <p:spPr>
              <a:xfrm>
                <a:off x="2961674" y="4988278"/>
                <a:ext cx="144000" cy="144000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</p:grpSp>
        <p:grpSp>
          <p:nvGrpSpPr>
            <p:cNvPr id="27" name="그룹 60">
              <a:extLst>
                <a:ext uri="{FF2B5EF4-FFF2-40B4-BE49-F238E27FC236}">
                  <a16:creationId xmlns:a16="http://schemas.microsoft.com/office/drawing/2014/main" id="{DE861C14-2032-A204-D419-7783C1C0518D}"/>
                </a:ext>
              </a:extLst>
            </p:cNvPr>
            <p:cNvGrpSpPr/>
            <p:nvPr/>
          </p:nvGrpSpPr>
          <p:grpSpPr>
            <a:xfrm>
              <a:off x="9354247" y="1356924"/>
              <a:ext cx="2581436" cy="882621"/>
              <a:chOff x="450595" y="2017425"/>
              <a:chExt cx="2753193" cy="882621"/>
            </a:xfrm>
          </p:grpSpPr>
          <p:sp>
            <p:nvSpPr>
              <p:cNvPr id="28" name="Rectangle 6">
                <a:extLst>
                  <a:ext uri="{FF2B5EF4-FFF2-40B4-BE49-F238E27FC236}">
                    <a16:creationId xmlns:a16="http://schemas.microsoft.com/office/drawing/2014/main" id="{7322DE4F-AA35-92C2-6A82-E4B34EEED84C}"/>
                  </a:ext>
                </a:extLst>
              </p:cNvPr>
              <p:cNvSpPr/>
              <p:nvPr/>
            </p:nvSpPr>
            <p:spPr>
              <a:xfrm rot="10800000">
                <a:off x="450595" y="2144046"/>
                <a:ext cx="2015921" cy="612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29" name="Right Triangle 7">
                <a:extLst>
                  <a:ext uri="{FF2B5EF4-FFF2-40B4-BE49-F238E27FC236}">
                    <a16:creationId xmlns:a16="http://schemas.microsoft.com/office/drawing/2014/main" id="{CE7103E3-E651-D13E-8DEB-E40DD16D95D0}"/>
                  </a:ext>
                </a:extLst>
              </p:cNvPr>
              <p:cNvSpPr/>
              <p:nvPr/>
            </p:nvSpPr>
            <p:spPr>
              <a:xfrm rot="10800000">
                <a:off x="460651" y="2756046"/>
                <a:ext cx="144000" cy="144000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30" name="Isosceles Triangle 8">
                <a:extLst>
                  <a:ext uri="{FF2B5EF4-FFF2-40B4-BE49-F238E27FC236}">
                    <a16:creationId xmlns:a16="http://schemas.microsoft.com/office/drawing/2014/main" id="{52D1C643-664C-74EE-56C2-C79AECDB9C34}"/>
                  </a:ext>
                </a:extLst>
              </p:cNvPr>
              <p:cNvSpPr/>
              <p:nvPr/>
            </p:nvSpPr>
            <p:spPr>
              <a:xfrm rot="5400000">
                <a:off x="2398218" y="2077097"/>
                <a:ext cx="865242" cy="745898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</p:grp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B19666D2-3AD7-263C-CAF2-4C598BC82622}"/>
              </a:ext>
            </a:extLst>
          </p:cNvPr>
          <p:cNvSpPr txBox="1"/>
          <p:nvPr/>
        </p:nvSpPr>
        <p:spPr>
          <a:xfrm>
            <a:off x="9125890" y="2834695"/>
            <a:ext cx="248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>
                <a:cs typeface="2  Baran" panose="00000400000000000000" pitchFamily="2" charset="-78"/>
              </a:rPr>
              <a:t>متن مورد نظر را اضافه نمایید.</a:t>
            </a:r>
            <a:endParaRPr lang="en-US" dirty="0">
              <a:cs typeface="2  Bar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1755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54"/>
          <p:cNvSpPr/>
          <p:nvPr/>
        </p:nvSpPr>
        <p:spPr>
          <a:xfrm>
            <a:off x="5387437" y="162046"/>
            <a:ext cx="4134437" cy="3059174"/>
          </a:xfrm>
          <a:prstGeom prst="rect">
            <a:avLst/>
          </a:prstGeom>
          <a:noFill/>
          <a:ln w="28575" cap="flat" cmpd="sng">
            <a:solidFill>
              <a:srgbClr val="81EC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999999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439283-81DD-DD00-2C8F-F8332C9C551B}"/>
              </a:ext>
            </a:extLst>
          </p:cNvPr>
          <p:cNvSpPr txBox="1"/>
          <p:nvPr/>
        </p:nvSpPr>
        <p:spPr>
          <a:xfrm>
            <a:off x="9808619" y="2657989"/>
            <a:ext cx="2543685" cy="1126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2800" b="1" dirty="0">
                <a:latin typeface="Gill Sans MT" pitchFamily="34" charset="0"/>
                <a:ea typeface="+mn-ea"/>
                <a:cs typeface="B Titr" panose="00000700000000000000" pitchFamily="2" charset="-78"/>
              </a:rPr>
              <a:t>توجیه اقتصادي ایده</a:t>
            </a:r>
            <a:endParaRPr lang="fa-IR" sz="2800" dirty="0"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0EF92A-7CD9-83D3-15D3-FF3D328F4BE8}"/>
              </a:ext>
            </a:extLst>
          </p:cNvPr>
          <p:cNvSpPr txBox="1"/>
          <p:nvPr/>
        </p:nvSpPr>
        <p:spPr>
          <a:xfrm>
            <a:off x="5387438" y="410984"/>
            <a:ext cx="4027990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b="1" dirty="0">
                <a:cs typeface="B Nazanin" panose="00000400000000000000" pitchFamily="2" charset="-78"/>
              </a:rPr>
              <a:t>قیمت فروش هر واحد محصول شما؟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A002D7-C4E3-07C9-BCA4-C74FC03CB4F6}"/>
              </a:ext>
            </a:extLst>
          </p:cNvPr>
          <p:cNvSpPr txBox="1"/>
          <p:nvPr/>
        </p:nvSpPr>
        <p:spPr>
          <a:xfrm>
            <a:off x="1211352" y="410984"/>
            <a:ext cx="4127242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b="1" dirty="0">
                <a:cs typeface="B Nazanin" panose="00000400000000000000" pitchFamily="2" charset="-78"/>
              </a:rPr>
              <a:t>قیمت فروش رقبا ؟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753FFE-197A-8E08-3CA2-339D9EC8F09A}"/>
              </a:ext>
            </a:extLst>
          </p:cNvPr>
          <p:cNvSpPr txBox="1"/>
          <p:nvPr/>
        </p:nvSpPr>
        <p:spPr>
          <a:xfrm>
            <a:off x="5387438" y="3619099"/>
            <a:ext cx="4035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cs typeface="B Nazanin" panose="00000400000000000000" pitchFamily="2" charset="-78"/>
              </a:rPr>
              <a:t>میزان هزینه مورد نیاز برای دستیابی به فناوری/ خدمت مشتری پسند چقدر براورد می کنید؟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AE8C90-7FD1-A56F-9EF8-9126D28214A0}"/>
              </a:ext>
            </a:extLst>
          </p:cNvPr>
          <p:cNvSpPr txBox="1"/>
          <p:nvPr/>
        </p:nvSpPr>
        <p:spPr>
          <a:xfrm>
            <a:off x="1211351" y="3630674"/>
            <a:ext cx="4127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cs typeface="B Nazanin" panose="00000400000000000000" pitchFamily="2" charset="-78"/>
              </a:rPr>
              <a:t>چه میزان محصول فروش برود که از محل سود حاصل آن، هزینه بند فوق برگشت شود؟</a:t>
            </a:r>
          </a:p>
        </p:txBody>
      </p:sp>
      <p:sp>
        <p:nvSpPr>
          <p:cNvPr id="13" name="Google Shape;744;p54">
            <a:extLst>
              <a:ext uri="{FF2B5EF4-FFF2-40B4-BE49-F238E27FC236}">
                <a16:creationId xmlns:a16="http://schemas.microsoft.com/office/drawing/2014/main" id="{FC2F8A9D-8C1D-2B16-59D4-ED5EAADD1719}"/>
              </a:ext>
            </a:extLst>
          </p:cNvPr>
          <p:cNvSpPr/>
          <p:nvPr/>
        </p:nvSpPr>
        <p:spPr>
          <a:xfrm>
            <a:off x="1204157" y="162046"/>
            <a:ext cx="4134437" cy="3059174"/>
          </a:xfrm>
          <a:prstGeom prst="rect">
            <a:avLst/>
          </a:prstGeom>
          <a:noFill/>
          <a:ln w="28575" cap="flat" cmpd="sng">
            <a:solidFill>
              <a:srgbClr val="81EC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999999"/>
              </a:solidFill>
            </a:endParaRPr>
          </a:p>
        </p:txBody>
      </p:sp>
      <p:sp>
        <p:nvSpPr>
          <p:cNvPr id="15" name="Google Shape;744;p54">
            <a:extLst>
              <a:ext uri="{FF2B5EF4-FFF2-40B4-BE49-F238E27FC236}">
                <a16:creationId xmlns:a16="http://schemas.microsoft.com/office/drawing/2014/main" id="{B44EC1CC-325A-937F-AD63-E5CB6B9115E6}"/>
              </a:ext>
            </a:extLst>
          </p:cNvPr>
          <p:cNvSpPr/>
          <p:nvPr/>
        </p:nvSpPr>
        <p:spPr>
          <a:xfrm>
            <a:off x="5387437" y="3266062"/>
            <a:ext cx="4134437" cy="3059174"/>
          </a:xfrm>
          <a:prstGeom prst="rect">
            <a:avLst/>
          </a:prstGeom>
          <a:noFill/>
          <a:ln w="28575" cap="flat" cmpd="sng">
            <a:solidFill>
              <a:srgbClr val="81EC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999999"/>
              </a:solidFill>
            </a:endParaRPr>
          </a:p>
        </p:txBody>
      </p:sp>
      <p:sp>
        <p:nvSpPr>
          <p:cNvPr id="16" name="Google Shape;744;p54">
            <a:extLst>
              <a:ext uri="{FF2B5EF4-FFF2-40B4-BE49-F238E27FC236}">
                <a16:creationId xmlns:a16="http://schemas.microsoft.com/office/drawing/2014/main" id="{C57D25F8-4401-1FA4-057E-E51FC034FE1A}"/>
              </a:ext>
            </a:extLst>
          </p:cNvPr>
          <p:cNvSpPr/>
          <p:nvPr/>
        </p:nvSpPr>
        <p:spPr>
          <a:xfrm>
            <a:off x="1211352" y="3266062"/>
            <a:ext cx="4134437" cy="3059174"/>
          </a:xfrm>
          <a:prstGeom prst="rect">
            <a:avLst/>
          </a:prstGeom>
          <a:noFill/>
          <a:ln w="28575" cap="flat" cmpd="sng">
            <a:solidFill>
              <a:srgbClr val="81EC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99999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>
          <a:extLst>
            <a:ext uri="{FF2B5EF4-FFF2-40B4-BE49-F238E27FC236}">
              <a16:creationId xmlns:a16="http://schemas.microsoft.com/office/drawing/2014/main" id="{7BBFE4EF-EBB3-6784-4933-604D4B9D8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5">
            <a:extLst>
              <a:ext uri="{FF2B5EF4-FFF2-40B4-BE49-F238E27FC236}">
                <a16:creationId xmlns:a16="http://schemas.microsoft.com/office/drawing/2014/main" id="{3F46E065-32A0-EA77-EF85-2DDD6E4987EF}"/>
              </a:ext>
            </a:extLst>
          </p:cNvPr>
          <p:cNvSpPr/>
          <p:nvPr/>
        </p:nvSpPr>
        <p:spPr>
          <a:xfrm>
            <a:off x="11125200" y="1187467"/>
            <a:ext cx="202990" cy="422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E15C8E-1FDC-0F65-AF63-0830A3D3F31C}"/>
              </a:ext>
            </a:extLst>
          </p:cNvPr>
          <p:cNvSpPr txBox="1"/>
          <p:nvPr/>
        </p:nvSpPr>
        <p:spPr>
          <a:xfrm>
            <a:off x="5417630" y="133136"/>
            <a:ext cx="602128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fa-IR" sz="3500" b="1" dirty="0">
                <a:latin typeface="Gill Sans MT" pitchFamily="34" charset="0"/>
                <a:ea typeface="+mn-ea"/>
                <a:cs typeface="B Titr" panose="00000700000000000000" pitchFamily="2" charset="-78"/>
              </a:rPr>
              <a:t>فرصت هاي كاري (حال و آینده):</a:t>
            </a:r>
            <a:endParaRPr lang="fa-IR" sz="3500" dirty="0"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4" name="Google Shape;225;p35">
            <a:extLst>
              <a:ext uri="{FF2B5EF4-FFF2-40B4-BE49-F238E27FC236}">
                <a16:creationId xmlns:a16="http://schemas.microsoft.com/office/drawing/2014/main" id="{80B33F71-7BF3-2F4C-BFB4-32DF536E1F91}"/>
              </a:ext>
            </a:extLst>
          </p:cNvPr>
          <p:cNvSpPr/>
          <p:nvPr/>
        </p:nvSpPr>
        <p:spPr>
          <a:xfrm>
            <a:off x="11123516" y="1758467"/>
            <a:ext cx="202990" cy="422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5" name="Google Shape;225;p35">
            <a:extLst>
              <a:ext uri="{FF2B5EF4-FFF2-40B4-BE49-F238E27FC236}">
                <a16:creationId xmlns:a16="http://schemas.microsoft.com/office/drawing/2014/main" id="{7FA5BB20-07D1-3798-FB72-BB44F659834A}"/>
              </a:ext>
            </a:extLst>
          </p:cNvPr>
          <p:cNvSpPr/>
          <p:nvPr/>
        </p:nvSpPr>
        <p:spPr>
          <a:xfrm>
            <a:off x="11125200" y="2340106"/>
            <a:ext cx="202990" cy="422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" name="Google Shape;225;p35">
            <a:extLst>
              <a:ext uri="{FF2B5EF4-FFF2-40B4-BE49-F238E27FC236}">
                <a16:creationId xmlns:a16="http://schemas.microsoft.com/office/drawing/2014/main" id="{23F5BBDE-3404-B2EE-F85C-AEB57D999CF7}"/>
              </a:ext>
            </a:extLst>
          </p:cNvPr>
          <p:cNvSpPr/>
          <p:nvPr/>
        </p:nvSpPr>
        <p:spPr>
          <a:xfrm>
            <a:off x="11123516" y="2908349"/>
            <a:ext cx="202990" cy="422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7" name="Google Shape;225;p35">
            <a:extLst>
              <a:ext uri="{FF2B5EF4-FFF2-40B4-BE49-F238E27FC236}">
                <a16:creationId xmlns:a16="http://schemas.microsoft.com/office/drawing/2014/main" id="{4DA606A3-A164-CC59-35FC-85DAAA2DA26D}"/>
              </a:ext>
            </a:extLst>
          </p:cNvPr>
          <p:cNvSpPr/>
          <p:nvPr/>
        </p:nvSpPr>
        <p:spPr>
          <a:xfrm>
            <a:off x="11121832" y="3479349"/>
            <a:ext cx="202990" cy="422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8" name="Google Shape;225;p35">
            <a:extLst>
              <a:ext uri="{FF2B5EF4-FFF2-40B4-BE49-F238E27FC236}">
                <a16:creationId xmlns:a16="http://schemas.microsoft.com/office/drawing/2014/main" id="{30003DBF-B7A7-6108-BC48-34330AD741ED}"/>
              </a:ext>
            </a:extLst>
          </p:cNvPr>
          <p:cNvSpPr/>
          <p:nvPr/>
        </p:nvSpPr>
        <p:spPr>
          <a:xfrm>
            <a:off x="11123516" y="4060988"/>
            <a:ext cx="202990" cy="422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" name="Google Shape;225;p35">
            <a:extLst>
              <a:ext uri="{FF2B5EF4-FFF2-40B4-BE49-F238E27FC236}">
                <a16:creationId xmlns:a16="http://schemas.microsoft.com/office/drawing/2014/main" id="{F5939D50-881A-53EC-3D1C-6F986BA7B507}"/>
              </a:ext>
            </a:extLst>
          </p:cNvPr>
          <p:cNvSpPr/>
          <p:nvPr/>
        </p:nvSpPr>
        <p:spPr>
          <a:xfrm>
            <a:off x="11123516" y="4696607"/>
            <a:ext cx="202990" cy="422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0" name="Google Shape;225;p35">
            <a:extLst>
              <a:ext uri="{FF2B5EF4-FFF2-40B4-BE49-F238E27FC236}">
                <a16:creationId xmlns:a16="http://schemas.microsoft.com/office/drawing/2014/main" id="{48DF2A63-9C79-DEDE-311F-13196DD8C9FC}"/>
              </a:ext>
            </a:extLst>
          </p:cNvPr>
          <p:cNvSpPr/>
          <p:nvPr/>
        </p:nvSpPr>
        <p:spPr>
          <a:xfrm>
            <a:off x="11121832" y="5267607"/>
            <a:ext cx="202990" cy="422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1" name="Google Shape;225;p35">
            <a:extLst>
              <a:ext uri="{FF2B5EF4-FFF2-40B4-BE49-F238E27FC236}">
                <a16:creationId xmlns:a16="http://schemas.microsoft.com/office/drawing/2014/main" id="{BF0ADEAA-C03B-0465-E7B1-73DC84CF9D2F}"/>
              </a:ext>
            </a:extLst>
          </p:cNvPr>
          <p:cNvSpPr/>
          <p:nvPr/>
        </p:nvSpPr>
        <p:spPr>
          <a:xfrm>
            <a:off x="11123516" y="5849246"/>
            <a:ext cx="202990" cy="422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240115-9797-D409-9557-22EE8066C7C4}"/>
              </a:ext>
            </a:extLst>
          </p:cNvPr>
          <p:cNvSpPr txBox="1"/>
          <p:nvPr/>
        </p:nvSpPr>
        <p:spPr>
          <a:xfrm>
            <a:off x="502920" y="917989"/>
            <a:ext cx="103972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3000" dirty="0">
                <a:cs typeface="B Nazanin" panose="00000400000000000000" pitchFamily="2" charset="-78"/>
              </a:rPr>
              <a:t>با انتخاب این ایده، در خلال اجرا یا پس از ساخت محصول یا ارایه خدمت چه فرصت‌ها یا محصولات/ خدمات جدیدی قابل دستیابی خواهد بود.</a:t>
            </a:r>
            <a:endParaRPr lang="en-US" sz="3000" dirty="0">
              <a:cs typeface="B Nazanin" panose="00000400000000000000" pitchFamily="2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C85CD0-210D-D17E-F6BF-F5BBA1569CB3}"/>
              </a:ext>
            </a:extLst>
          </p:cNvPr>
          <p:cNvSpPr/>
          <p:nvPr/>
        </p:nvSpPr>
        <p:spPr>
          <a:xfrm>
            <a:off x="8059331" y="2062639"/>
            <a:ext cx="2942926" cy="792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C20FDB-1823-4215-6A5D-04B7140C1EDD}"/>
              </a:ext>
            </a:extLst>
          </p:cNvPr>
          <p:cNvSpPr/>
          <p:nvPr/>
        </p:nvSpPr>
        <p:spPr>
          <a:xfrm>
            <a:off x="1549402" y="4591174"/>
            <a:ext cx="2942926" cy="79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bg1"/>
              </a:solidFill>
            </a:endParaRPr>
          </a:p>
        </p:txBody>
      </p:sp>
      <p:sp>
        <p:nvSpPr>
          <p:cNvPr id="16" name="Bent-Up Arrow 129">
            <a:extLst>
              <a:ext uri="{FF2B5EF4-FFF2-40B4-BE49-F238E27FC236}">
                <a16:creationId xmlns:a16="http://schemas.microsoft.com/office/drawing/2014/main" id="{1430AB36-9927-7DFC-B0D8-01ECBDA67F74}"/>
              </a:ext>
            </a:extLst>
          </p:cNvPr>
          <p:cNvSpPr/>
          <p:nvPr/>
        </p:nvSpPr>
        <p:spPr>
          <a:xfrm rot="16200000" flipV="1">
            <a:off x="3018573" y="3898199"/>
            <a:ext cx="597208" cy="813414"/>
          </a:xfrm>
          <a:prstGeom prst="bentUpArrow">
            <a:avLst>
              <a:gd name="adj1" fmla="val 36792"/>
              <a:gd name="adj2" fmla="val 29908"/>
              <a:gd name="adj3" fmla="val 39724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2054A6-4EE8-63E5-66B1-6D25ED7B4BC1}"/>
              </a:ext>
            </a:extLst>
          </p:cNvPr>
          <p:cNvSpPr/>
          <p:nvPr/>
        </p:nvSpPr>
        <p:spPr>
          <a:xfrm>
            <a:off x="3719378" y="3748329"/>
            <a:ext cx="2942926" cy="792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18" name="Bent-Up Arrow 130">
            <a:extLst>
              <a:ext uri="{FF2B5EF4-FFF2-40B4-BE49-F238E27FC236}">
                <a16:creationId xmlns:a16="http://schemas.microsoft.com/office/drawing/2014/main" id="{F82C0BC0-5353-D782-6448-F621E87F971D}"/>
              </a:ext>
            </a:extLst>
          </p:cNvPr>
          <p:cNvSpPr/>
          <p:nvPr/>
        </p:nvSpPr>
        <p:spPr>
          <a:xfrm rot="16200000" flipV="1">
            <a:off x="5186296" y="3068886"/>
            <a:ext cx="597208" cy="813414"/>
          </a:xfrm>
          <a:prstGeom prst="bentUpArrow">
            <a:avLst>
              <a:gd name="adj1" fmla="val 36792"/>
              <a:gd name="adj2" fmla="val 29908"/>
              <a:gd name="adj3" fmla="val 39724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15E2BB1-ED54-CDE6-46E5-9705191FEA1A}"/>
              </a:ext>
            </a:extLst>
          </p:cNvPr>
          <p:cNvSpPr/>
          <p:nvPr/>
        </p:nvSpPr>
        <p:spPr>
          <a:xfrm>
            <a:off x="5889354" y="2905484"/>
            <a:ext cx="2942926" cy="79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20" name="Bent-Up Arrow 131">
            <a:extLst>
              <a:ext uri="{FF2B5EF4-FFF2-40B4-BE49-F238E27FC236}">
                <a16:creationId xmlns:a16="http://schemas.microsoft.com/office/drawing/2014/main" id="{63AF5FA5-CB85-1B88-1683-3DC3F5223C77}"/>
              </a:ext>
            </a:extLst>
          </p:cNvPr>
          <p:cNvSpPr/>
          <p:nvPr/>
        </p:nvSpPr>
        <p:spPr>
          <a:xfrm rot="16200000" flipV="1">
            <a:off x="7354019" y="2252271"/>
            <a:ext cx="597209" cy="813415"/>
          </a:xfrm>
          <a:prstGeom prst="bentUpArrow">
            <a:avLst>
              <a:gd name="adj1" fmla="val 36792"/>
              <a:gd name="adj2" fmla="val 29908"/>
              <a:gd name="adj3" fmla="val 39724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1" name="Graphic 46">
            <a:extLst>
              <a:ext uri="{FF2B5EF4-FFF2-40B4-BE49-F238E27FC236}">
                <a16:creationId xmlns:a16="http://schemas.microsoft.com/office/drawing/2014/main" id="{4215D83E-63E3-EF0C-AAEF-467EE54222D8}"/>
              </a:ext>
            </a:extLst>
          </p:cNvPr>
          <p:cNvSpPr/>
          <p:nvPr/>
        </p:nvSpPr>
        <p:spPr>
          <a:xfrm rot="20395817">
            <a:off x="194076" y="2601398"/>
            <a:ext cx="2039136" cy="2345596"/>
          </a:xfrm>
          <a:custGeom>
            <a:avLst/>
            <a:gdLst>
              <a:gd name="connsiteX0" fmla="*/ 104368 w 5961980"/>
              <a:gd name="connsiteY0" fmla="*/ 2552216 h 6858000"/>
              <a:gd name="connsiteX1" fmla="*/ 255313 w 5961980"/>
              <a:gd name="connsiteY1" fmla="*/ 2883054 h 6858000"/>
              <a:gd name="connsiteX2" fmla="*/ 775694 w 5961980"/>
              <a:gd name="connsiteY2" fmla="*/ 4027203 h 6858000"/>
              <a:gd name="connsiteX3" fmla="*/ 956965 w 5961980"/>
              <a:gd name="connsiteY3" fmla="*/ 4084410 h 6858000"/>
              <a:gd name="connsiteX4" fmla="*/ 1439438 w 5961980"/>
              <a:gd name="connsiteY4" fmla="*/ 3781831 h 6858000"/>
              <a:gd name="connsiteX5" fmla="*/ 2087329 w 5961980"/>
              <a:gd name="connsiteY5" fmla="*/ 3384136 h 6858000"/>
              <a:gd name="connsiteX6" fmla="*/ 2136955 w 5961980"/>
              <a:gd name="connsiteY6" fmla="*/ 3218717 h 6858000"/>
              <a:gd name="connsiteX7" fmla="*/ 2034947 w 5961980"/>
              <a:gd name="connsiteY7" fmla="*/ 2971967 h 6858000"/>
              <a:gd name="connsiteX8" fmla="*/ 1844025 w 5961980"/>
              <a:gd name="connsiteY8" fmla="*/ 2617005 h 6858000"/>
              <a:gd name="connsiteX9" fmla="*/ 2038393 w 5961980"/>
              <a:gd name="connsiteY9" fmla="*/ 2572204 h 6858000"/>
              <a:gd name="connsiteX10" fmla="*/ 2122481 w 5961980"/>
              <a:gd name="connsiteY10" fmla="*/ 2191740 h 6858000"/>
              <a:gd name="connsiteX11" fmla="*/ 2136955 w 5961980"/>
              <a:gd name="connsiteY11" fmla="*/ 2158656 h 6858000"/>
              <a:gd name="connsiteX12" fmla="*/ 2451941 w 5961980"/>
              <a:gd name="connsiteY12" fmla="*/ 1705132 h 6858000"/>
              <a:gd name="connsiteX13" fmla="*/ 2638037 w 5961980"/>
              <a:gd name="connsiteY13" fmla="*/ 1526617 h 6858000"/>
              <a:gd name="connsiteX14" fmla="*/ 3055031 w 5961980"/>
              <a:gd name="connsiteY14" fmla="*/ 1408756 h 6858000"/>
              <a:gd name="connsiteX15" fmla="*/ 3072262 w 5961980"/>
              <a:gd name="connsiteY15" fmla="*/ 1435637 h 6858000"/>
              <a:gd name="connsiteX16" fmla="*/ 3000581 w 5961980"/>
              <a:gd name="connsiteY16" fmla="*/ 1607259 h 6858000"/>
              <a:gd name="connsiteX17" fmla="*/ 2736599 w 5961980"/>
              <a:gd name="connsiteY17" fmla="*/ 1895364 h 6858000"/>
              <a:gd name="connsiteX18" fmla="*/ 2685595 w 5961980"/>
              <a:gd name="connsiteY18" fmla="*/ 1956018 h 6858000"/>
              <a:gd name="connsiteX19" fmla="*/ 2171417 w 5961980"/>
              <a:gd name="connsiteY19" fmla="*/ 2837564 h 6858000"/>
              <a:gd name="connsiteX20" fmla="*/ 2163147 w 5961980"/>
              <a:gd name="connsiteY20" fmla="*/ 2894771 h 6858000"/>
              <a:gd name="connsiteX21" fmla="*/ 2234828 w 5961980"/>
              <a:gd name="connsiteY21" fmla="*/ 3050541 h 6858000"/>
              <a:gd name="connsiteX22" fmla="*/ 2400247 w 5961980"/>
              <a:gd name="connsiteY22" fmla="*/ 3365526 h 6858000"/>
              <a:gd name="connsiteX23" fmla="*/ 2658025 w 5961980"/>
              <a:gd name="connsiteY23" fmla="*/ 3505443 h 6858000"/>
              <a:gd name="connsiteX24" fmla="*/ 2691109 w 5961980"/>
              <a:gd name="connsiteY24" fmla="*/ 3768046 h 6858000"/>
              <a:gd name="connsiteX25" fmla="*/ 2600129 w 5961980"/>
              <a:gd name="connsiteY25" fmla="*/ 4579978 h 6858000"/>
              <a:gd name="connsiteX26" fmla="*/ 2482267 w 5961980"/>
              <a:gd name="connsiteY26" fmla="*/ 4634429 h 6858000"/>
              <a:gd name="connsiteX27" fmla="*/ 2179688 w 5961980"/>
              <a:gd name="connsiteY27" fmla="*/ 4865326 h 6858000"/>
              <a:gd name="connsiteX28" fmla="*/ 1788197 w 5961980"/>
              <a:gd name="connsiteY28" fmla="*/ 5180312 h 6858000"/>
              <a:gd name="connsiteX29" fmla="*/ 1668957 w 5961980"/>
              <a:gd name="connsiteY29" fmla="*/ 5269225 h 6858000"/>
              <a:gd name="connsiteX30" fmla="*/ 1225082 w 5961980"/>
              <a:gd name="connsiteY30" fmla="*/ 5487026 h 6858000"/>
              <a:gd name="connsiteX31" fmla="*/ 950073 w 5961980"/>
              <a:gd name="connsiteY31" fmla="*/ 5563533 h 6858000"/>
              <a:gd name="connsiteX32" fmla="*/ 735028 w 5961980"/>
              <a:gd name="connsiteY32" fmla="*/ 5601441 h 6858000"/>
              <a:gd name="connsiteX33" fmla="*/ 697120 w 5961980"/>
              <a:gd name="connsiteY33" fmla="*/ 5637971 h 6858000"/>
              <a:gd name="connsiteX34" fmla="*/ 722622 w 5961980"/>
              <a:gd name="connsiteY34" fmla="*/ 6007407 h 6858000"/>
              <a:gd name="connsiteX35" fmla="*/ 760530 w 5961980"/>
              <a:gd name="connsiteY35" fmla="*/ 6177651 h 6858000"/>
              <a:gd name="connsiteX36" fmla="*/ 1001077 w 5961980"/>
              <a:gd name="connsiteY36" fmla="*/ 6801419 h 6858000"/>
              <a:gd name="connsiteX37" fmla="*/ 1114114 w 5961980"/>
              <a:gd name="connsiteY37" fmla="*/ 6858626 h 6858000"/>
              <a:gd name="connsiteX38" fmla="*/ 1206473 w 5961980"/>
              <a:gd name="connsiteY38" fmla="*/ 6733183 h 6858000"/>
              <a:gd name="connsiteX39" fmla="*/ 1205094 w 5961980"/>
              <a:gd name="connsiteY39" fmla="*/ 6647028 h 6858000"/>
              <a:gd name="connsiteX40" fmla="*/ 1217501 w 5961980"/>
              <a:gd name="connsiteY40" fmla="*/ 6236237 h 6858000"/>
              <a:gd name="connsiteX41" fmla="*/ 1292628 w 5961980"/>
              <a:gd name="connsiteY41" fmla="*/ 6021192 h 6858000"/>
              <a:gd name="connsiteX42" fmla="*/ 1644144 w 5961980"/>
              <a:gd name="connsiteY42" fmla="*/ 6234169 h 6858000"/>
              <a:gd name="connsiteX43" fmla="*/ 1704798 w 5961980"/>
              <a:gd name="connsiteY43" fmla="*/ 6085981 h 6858000"/>
              <a:gd name="connsiteX44" fmla="*/ 1854364 w 5961980"/>
              <a:gd name="connsiteY44" fmla="*/ 5802701 h 6858000"/>
              <a:gd name="connsiteX45" fmla="*/ 2161768 w 5961980"/>
              <a:gd name="connsiteY45" fmla="*/ 5616605 h 6858000"/>
              <a:gd name="connsiteX46" fmla="*/ 2683527 w 5961980"/>
              <a:gd name="connsiteY46" fmla="*/ 5433265 h 6858000"/>
              <a:gd name="connsiteX47" fmla="*/ 3032286 w 5961980"/>
              <a:gd name="connsiteY47" fmla="*/ 5191340 h 6858000"/>
              <a:gd name="connsiteX48" fmla="*/ 3356921 w 5961980"/>
              <a:gd name="connsiteY48" fmla="*/ 4594452 h 6858000"/>
              <a:gd name="connsiteX49" fmla="*/ 3667082 w 5961980"/>
              <a:gd name="connsiteY49" fmla="*/ 4026514 h 6858000"/>
              <a:gd name="connsiteX50" fmla="*/ 3770469 w 5961980"/>
              <a:gd name="connsiteY50" fmla="*/ 4004458 h 6858000"/>
              <a:gd name="connsiteX51" fmla="*/ 4011016 w 5961980"/>
              <a:gd name="connsiteY51" fmla="*/ 4098195 h 6858000"/>
              <a:gd name="connsiteX52" fmla="*/ 4375627 w 5961980"/>
              <a:gd name="connsiteY52" fmla="*/ 4195379 h 6858000"/>
              <a:gd name="connsiteX53" fmla="*/ 4574819 w 5961980"/>
              <a:gd name="connsiteY53" fmla="*/ 4418006 h 6858000"/>
              <a:gd name="connsiteX54" fmla="*/ 4605146 w 5961980"/>
              <a:gd name="connsiteY54" fmla="*/ 4470388 h 6858000"/>
              <a:gd name="connsiteX55" fmla="*/ 4640298 w 5961980"/>
              <a:gd name="connsiteY55" fmla="*/ 4528974 h 6858000"/>
              <a:gd name="connsiteX56" fmla="*/ 4700951 w 5961980"/>
              <a:gd name="connsiteY56" fmla="*/ 4766075 h 6858000"/>
              <a:gd name="connsiteX57" fmla="*/ 4711290 w 5961980"/>
              <a:gd name="connsiteY57" fmla="*/ 4903235 h 6858000"/>
              <a:gd name="connsiteX58" fmla="*/ 4705087 w 5961980"/>
              <a:gd name="connsiteY58" fmla="*/ 4996972 h 6858000"/>
              <a:gd name="connsiteX59" fmla="*/ 4776079 w 5961980"/>
              <a:gd name="connsiteY59" fmla="*/ 5296105 h 6858000"/>
              <a:gd name="connsiteX60" fmla="*/ 4862924 w 5961980"/>
              <a:gd name="connsiteY60" fmla="*/ 5763414 h 6858000"/>
              <a:gd name="connsiteX61" fmla="*/ 4932538 w 5961980"/>
              <a:gd name="connsiteY61" fmla="*/ 5762036 h 6858000"/>
              <a:gd name="connsiteX62" fmla="*/ 4912550 w 5961980"/>
              <a:gd name="connsiteY62" fmla="*/ 6119065 h 6858000"/>
              <a:gd name="connsiteX63" fmla="*/ 4938052 w 5961980"/>
              <a:gd name="connsiteY63" fmla="*/ 6387182 h 6858000"/>
              <a:gd name="connsiteX64" fmla="*/ 5117256 w 5961980"/>
              <a:gd name="connsiteY64" fmla="*/ 6368572 h 6858000"/>
              <a:gd name="connsiteX65" fmla="*/ 5117256 w 5961980"/>
              <a:gd name="connsiteY65" fmla="*/ 6294134 h 6858000"/>
              <a:gd name="connsiteX66" fmla="*/ 5196519 w 5961980"/>
              <a:gd name="connsiteY66" fmla="*/ 6356166 h 6858000"/>
              <a:gd name="connsiteX67" fmla="*/ 5927120 w 5961980"/>
              <a:gd name="connsiteY67" fmla="*/ 6380290 h 6858000"/>
              <a:gd name="connsiteX68" fmla="*/ 5947798 w 5961980"/>
              <a:gd name="connsiteY68" fmla="*/ 6221763 h 6858000"/>
              <a:gd name="connsiteX69" fmla="*/ 5865088 w 5961980"/>
              <a:gd name="connsiteY69" fmla="*/ 6142500 h 6858000"/>
              <a:gd name="connsiteX70" fmla="*/ 5526668 w 5961980"/>
              <a:gd name="connsiteY70" fmla="*/ 6039802 h 6858000"/>
              <a:gd name="connsiteX71" fmla="*/ 5442580 w 5961980"/>
              <a:gd name="connsiteY71" fmla="*/ 5971566 h 6858000"/>
              <a:gd name="connsiteX72" fmla="*/ 5267512 w 5961980"/>
              <a:gd name="connsiteY72" fmla="*/ 5766171 h 6858000"/>
              <a:gd name="connsiteX73" fmla="*/ 5269579 w 5961980"/>
              <a:gd name="connsiteY73" fmla="*/ 5570425 h 6858000"/>
              <a:gd name="connsiteX74" fmla="*/ 5175842 w 5961980"/>
              <a:gd name="connsiteY74" fmla="*/ 4633050 h 6858000"/>
              <a:gd name="connsiteX75" fmla="*/ 5210993 w 5961980"/>
              <a:gd name="connsiteY75" fmla="*/ 4263614 h 6858000"/>
              <a:gd name="connsiteX76" fmla="*/ 5159989 w 5961980"/>
              <a:gd name="connsiteY76" fmla="*/ 4025135 h 6858000"/>
              <a:gd name="connsiteX77" fmla="*/ 4742995 w 5961980"/>
              <a:gd name="connsiteY77" fmla="*/ 3665348 h 6858000"/>
              <a:gd name="connsiteX78" fmla="*/ 4226061 w 5961980"/>
              <a:gd name="connsiteY78" fmla="*/ 3253179 h 6858000"/>
              <a:gd name="connsiteX79" fmla="*/ 4222615 w 5961980"/>
              <a:gd name="connsiteY79" fmla="*/ 3187701 h 6858000"/>
              <a:gd name="connsiteX80" fmla="*/ 4273619 w 5961980"/>
              <a:gd name="connsiteY80" fmla="*/ 3034688 h 6858000"/>
              <a:gd name="connsiteX81" fmla="*/ 4330826 w 5961980"/>
              <a:gd name="connsiteY81" fmla="*/ 2977481 h 6858000"/>
              <a:gd name="connsiteX82" fmla="*/ 4521747 w 5961980"/>
              <a:gd name="connsiteY82" fmla="*/ 2982305 h 6858000"/>
              <a:gd name="connsiteX83" fmla="*/ 5043507 w 5961980"/>
              <a:gd name="connsiteY83" fmla="*/ 3069840 h 6858000"/>
              <a:gd name="connsiteX84" fmla="*/ 5336436 w 5961980"/>
              <a:gd name="connsiteY84" fmla="*/ 2810683 h 6858000"/>
              <a:gd name="connsiteX85" fmla="*/ 5412942 w 5961980"/>
              <a:gd name="connsiteY85" fmla="*/ 2791384 h 6858000"/>
              <a:gd name="connsiteX86" fmla="*/ 5736199 w 5961980"/>
              <a:gd name="connsiteY86" fmla="*/ 2665941 h 6858000"/>
              <a:gd name="connsiteX87" fmla="*/ 5793406 w 5961980"/>
              <a:gd name="connsiteY87" fmla="*/ 2605288 h 6858000"/>
              <a:gd name="connsiteX88" fmla="*/ 5777554 w 5961980"/>
              <a:gd name="connsiteY88" fmla="*/ 2584610 h 6858000"/>
              <a:gd name="connsiteX89" fmla="*/ 5562509 w 5961980"/>
              <a:gd name="connsiteY89" fmla="*/ 2629411 h 6858000"/>
              <a:gd name="connsiteX90" fmla="*/ 5625920 w 5961980"/>
              <a:gd name="connsiteY90" fmla="*/ 2588057 h 6858000"/>
              <a:gd name="connsiteX91" fmla="*/ 5810638 w 5961980"/>
              <a:gd name="connsiteY91" fmla="*/ 2500522 h 6858000"/>
              <a:gd name="connsiteX92" fmla="*/ 5845789 w 5961980"/>
              <a:gd name="connsiteY92" fmla="*/ 2433665 h 6858000"/>
              <a:gd name="connsiteX93" fmla="*/ 5778932 w 5961980"/>
              <a:gd name="connsiteY93" fmla="*/ 2433665 h 6858000"/>
              <a:gd name="connsiteX94" fmla="*/ 5680370 w 5961980"/>
              <a:gd name="connsiteY94" fmla="*/ 2478466 h 6858000"/>
              <a:gd name="connsiteX95" fmla="*/ 5672099 w 5961980"/>
              <a:gd name="connsiteY95" fmla="*/ 2462614 h 6858000"/>
              <a:gd name="connsiteX96" fmla="*/ 5850614 w 5961980"/>
              <a:gd name="connsiteY96" fmla="*/ 2325454 h 6858000"/>
              <a:gd name="connsiteX97" fmla="*/ 5831315 w 5961980"/>
              <a:gd name="connsiteY97" fmla="*/ 2293748 h 6858000"/>
              <a:gd name="connsiteX98" fmla="*/ 5546656 w 5961980"/>
              <a:gd name="connsiteY98" fmla="*/ 2419191 h 6858000"/>
              <a:gd name="connsiteX99" fmla="*/ 5707251 w 5961980"/>
              <a:gd name="connsiteY99" fmla="*/ 2273071 h 6858000"/>
              <a:gd name="connsiteX100" fmla="*/ 5738956 w 5961980"/>
              <a:gd name="connsiteY100" fmla="*/ 2202768 h 6858000"/>
              <a:gd name="connsiteX101" fmla="*/ 5656247 w 5961980"/>
              <a:gd name="connsiteY101" fmla="*/ 2208971 h 6858000"/>
              <a:gd name="connsiteX102" fmla="*/ 5484624 w 5961980"/>
              <a:gd name="connsiteY102" fmla="*/ 2348888 h 6858000"/>
              <a:gd name="connsiteX103" fmla="*/ 5333679 w 5961980"/>
              <a:gd name="connsiteY103" fmla="*/ 2398514 h 6858000"/>
              <a:gd name="connsiteX104" fmla="*/ 5303353 w 5961980"/>
              <a:gd name="connsiteY104" fmla="*/ 2164859 h 6858000"/>
              <a:gd name="connsiteX105" fmla="*/ 5153786 w 5961980"/>
              <a:gd name="connsiteY105" fmla="*/ 2524646 h 6858000"/>
              <a:gd name="connsiteX106" fmla="*/ 5072455 w 5961980"/>
              <a:gd name="connsiteY106" fmla="*/ 2579096 h 6858000"/>
              <a:gd name="connsiteX107" fmla="*/ 4809852 w 5961980"/>
              <a:gd name="connsiteY107" fmla="*/ 2582543 h 6858000"/>
              <a:gd name="connsiteX108" fmla="*/ 4718872 w 5961980"/>
              <a:gd name="connsiteY108" fmla="*/ 2581164 h 6858000"/>
              <a:gd name="connsiteX109" fmla="*/ 4554831 w 5961980"/>
              <a:gd name="connsiteY109" fmla="*/ 2576339 h 6858000"/>
              <a:gd name="connsiteX110" fmla="*/ 4438349 w 5961980"/>
              <a:gd name="connsiteY110" fmla="*/ 2482602 h 6858000"/>
              <a:gd name="connsiteX111" fmla="*/ 4459026 w 5961980"/>
              <a:gd name="connsiteY111" fmla="*/ 2087664 h 6858000"/>
              <a:gd name="connsiteX112" fmla="*/ 4462472 w 5961980"/>
              <a:gd name="connsiteY112" fmla="*/ 1867794 h 6858000"/>
              <a:gd name="connsiteX113" fmla="*/ 4349436 w 5961980"/>
              <a:gd name="connsiteY113" fmla="*/ 1296409 h 6858000"/>
              <a:gd name="connsiteX114" fmla="*/ 4452823 w 5961980"/>
              <a:gd name="connsiteY114" fmla="*/ 1175791 h 6858000"/>
              <a:gd name="connsiteX115" fmla="*/ 4653393 w 5961980"/>
              <a:gd name="connsiteY115" fmla="*/ 1037252 h 6858000"/>
              <a:gd name="connsiteX116" fmla="*/ 4818813 w 5961980"/>
              <a:gd name="connsiteY116" fmla="*/ 900093 h 6858000"/>
              <a:gd name="connsiteX117" fmla="*/ 4823637 w 5961980"/>
              <a:gd name="connsiteY117" fmla="*/ 862184 h 6858000"/>
              <a:gd name="connsiteX118" fmla="*/ 4827083 w 5961980"/>
              <a:gd name="connsiteY118" fmla="*/ 553402 h 6858000"/>
              <a:gd name="connsiteX119" fmla="*/ 4842936 w 5961980"/>
              <a:gd name="connsiteY119" fmla="*/ 405214 h 6858000"/>
              <a:gd name="connsiteX120" fmla="*/ 4763673 w 5961980"/>
              <a:gd name="connsiteY120" fmla="*/ 143989 h 6858000"/>
              <a:gd name="connsiteX121" fmla="*/ 4494867 w 5961980"/>
              <a:gd name="connsiteY121" fmla="*/ 15100 h 6858000"/>
              <a:gd name="connsiteX122" fmla="*/ 4197112 w 5961980"/>
              <a:gd name="connsiteY122" fmla="*/ 73686 h 6858000"/>
              <a:gd name="connsiteX123" fmla="*/ 4009637 w 5961980"/>
              <a:gd name="connsiteY123" fmla="*/ 367994 h 6858000"/>
              <a:gd name="connsiteX124" fmla="*/ 3992406 w 5961980"/>
              <a:gd name="connsiteY124" fmla="*/ 724335 h 6858000"/>
              <a:gd name="connsiteX125" fmla="*/ 3947605 w 5961980"/>
              <a:gd name="connsiteY125" fmla="*/ 760865 h 6858000"/>
              <a:gd name="connsiteX126" fmla="*/ 3396897 w 5961980"/>
              <a:gd name="connsiteY126" fmla="*/ 705036 h 6858000"/>
              <a:gd name="connsiteX127" fmla="*/ 3078465 w 5961980"/>
              <a:gd name="connsiteY127" fmla="*/ 800841 h 6858000"/>
              <a:gd name="connsiteX128" fmla="*/ 2664918 w 5961980"/>
              <a:gd name="connsiteY128" fmla="*/ 810491 h 6858000"/>
              <a:gd name="connsiteX129" fmla="*/ 2494674 w 5961980"/>
              <a:gd name="connsiteY129" fmla="*/ 872523 h 6858000"/>
              <a:gd name="connsiteX130" fmla="*/ 2092154 w 5961980"/>
              <a:gd name="connsiteY130" fmla="*/ 1350170 h 6858000"/>
              <a:gd name="connsiteX131" fmla="*/ 1743395 w 5961980"/>
              <a:gd name="connsiteY131" fmla="*/ 1800248 h 6858000"/>
              <a:gd name="connsiteX132" fmla="*/ 1744774 w 5961980"/>
              <a:gd name="connsiteY132" fmla="*/ 1865726 h 6858000"/>
              <a:gd name="connsiteX133" fmla="*/ 1800603 w 5961980"/>
              <a:gd name="connsiteY133" fmla="*/ 1921555 h 6858000"/>
              <a:gd name="connsiteX134" fmla="*/ 1805428 w 5961980"/>
              <a:gd name="connsiteY134" fmla="*/ 2005644 h 6858000"/>
              <a:gd name="connsiteX135" fmla="*/ 1636562 w 5961980"/>
              <a:gd name="connsiteY135" fmla="*/ 2145561 h 6858000"/>
              <a:gd name="connsiteX136" fmla="*/ 1423585 w 5961980"/>
              <a:gd name="connsiteY136" fmla="*/ 1706511 h 6858000"/>
              <a:gd name="connsiteX137" fmla="*/ 1243692 w 5961980"/>
              <a:gd name="connsiteY137" fmla="*/ 1507318 h 6858000"/>
              <a:gd name="connsiteX138" fmla="*/ 1138926 w 5961980"/>
              <a:gd name="connsiteY138" fmla="*/ 1577622 h 6858000"/>
              <a:gd name="connsiteX139" fmla="*/ 18901 w 5961980"/>
              <a:gd name="connsiteY139" fmla="*/ 2269625 h 6858000"/>
              <a:gd name="connsiteX140" fmla="*/ 3049 w 5961980"/>
              <a:gd name="connsiteY140" fmla="*/ 2335103 h 6858000"/>
              <a:gd name="connsiteX141" fmla="*/ 104368 w 5961980"/>
              <a:gd name="connsiteY141" fmla="*/ 2552216 h 6858000"/>
              <a:gd name="connsiteX142" fmla="*/ 104368 w 5961980"/>
              <a:gd name="connsiteY142" fmla="*/ 2552216 h 6858000"/>
              <a:gd name="connsiteX143" fmla="*/ 1692391 w 5961980"/>
              <a:gd name="connsiteY143" fmla="*/ 2187605 h 6858000"/>
              <a:gd name="connsiteX144" fmla="*/ 1711690 w 5961980"/>
              <a:gd name="connsiteY144" fmla="*/ 2198633 h 6858000"/>
              <a:gd name="connsiteX145" fmla="*/ 1867460 w 5961980"/>
              <a:gd name="connsiteY145" fmla="*/ 2526714 h 6858000"/>
              <a:gd name="connsiteX146" fmla="*/ 1822659 w 5961980"/>
              <a:gd name="connsiteY146" fmla="*/ 2557041 h 6858000"/>
              <a:gd name="connsiteX147" fmla="*/ 1681363 w 5961980"/>
              <a:gd name="connsiteY147" fmla="*/ 2256529 h 6858000"/>
              <a:gd name="connsiteX148" fmla="*/ 1692391 w 5961980"/>
              <a:gd name="connsiteY148" fmla="*/ 2187605 h 6858000"/>
              <a:gd name="connsiteX149" fmla="*/ 1692391 w 5961980"/>
              <a:gd name="connsiteY149" fmla="*/ 21876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5961980" h="6858000">
                <a:moveTo>
                  <a:pt x="104368" y="2552216"/>
                </a:moveTo>
                <a:cubicBezTo>
                  <a:pt x="155372" y="2661806"/>
                  <a:pt x="204309" y="2773464"/>
                  <a:pt x="255313" y="2883054"/>
                </a:cubicBezTo>
                <a:cubicBezTo>
                  <a:pt x="429003" y="3264896"/>
                  <a:pt x="602004" y="3645360"/>
                  <a:pt x="775694" y="4027203"/>
                </a:cubicBezTo>
                <a:cubicBezTo>
                  <a:pt x="801196" y="4083032"/>
                  <a:pt x="903204" y="4119562"/>
                  <a:pt x="956965" y="4084410"/>
                </a:cubicBezTo>
                <a:cubicBezTo>
                  <a:pt x="1117560" y="3984469"/>
                  <a:pt x="1278154" y="3882461"/>
                  <a:pt x="1439438" y="3781831"/>
                </a:cubicBezTo>
                <a:cubicBezTo>
                  <a:pt x="1654483" y="3648117"/>
                  <a:pt x="1868838" y="3514404"/>
                  <a:pt x="2087329" y="3384136"/>
                </a:cubicBezTo>
                <a:cubicBezTo>
                  <a:pt x="2189338" y="3323482"/>
                  <a:pt x="2189338" y="3328307"/>
                  <a:pt x="2136955" y="3218717"/>
                </a:cubicBezTo>
                <a:cubicBezTo>
                  <a:pt x="2099046" y="3139454"/>
                  <a:pt x="2073544" y="3051919"/>
                  <a:pt x="2034947" y="2971967"/>
                </a:cubicBezTo>
                <a:cubicBezTo>
                  <a:pt x="1977739" y="2855484"/>
                  <a:pt x="1912261" y="2744515"/>
                  <a:pt x="1844025" y="2617005"/>
                </a:cubicBezTo>
                <a:cubicBezTo>
                  <a:pt x="1917085" y="2599774"/>
                  <a:pt x="1971536" y="2588057"/>
                  <a:pt x="2038393" y="2572204"/>
                </a:cubicBezTo>
                <a:cubicBezTo>
                  <a:pt x="2079748" y="2465371"/>
                  <a:pt x="2159011" y="2343374"/>
                  <a:pt x="2122481" y="2191740"/>
                </a:cubicBezTo>
                <a:cubicBezTo>
                  <a:pt x="2121102" y="2182090"/>
                  <a:pt x="2130752" y="2167616"/>
                  <a:pt x="2136955" y="2158656"/>
                </a:cubicBezTo>
                <a:cubicBezTo>
                  <a:pt x="2241721" y="2007711"/>
                  <a:pt x="2342351" y="1853320"/>
                  <a:pt x="2451941" y="1705132"/>
                </a:cubicBezTo>
                <a:cubicBezTo>
                  <a:pt x="2502945" y="1636897"/>
                  <a:pt x="2563599" y="1559012"/>
                  <a:pt x="2638037" y="1526617"/>
                </a:cubicBezTo>
                <a:cubicBezTo>
                  <a:pt x="2770372" y="1470788"/>
                  <a:pt x="2915114" y="1447354"/>
                  <a:pt x="3055031" y="1408756"/>
                </a:cubicBezTo>
                <a:cubicBezTo>
                  <a:pt x="3061234" y="1418406"/>
                  <a:pt x="3066059" y="1425987"/>
                  <a:pt x="3072262" y="1435637"/>
                </a:cubicBezTo>
                <a:cubicBezTo>
                  <a:pt x="3050206" y="1492844"/>
                  <a:pt x="3037111" y="1559701"/>
                  <a:pt x="3000581" y="1607259"/>
                </a:cubicBezTo>
                <a:cubicBezTo>
                  <a:pt x="2921317" y="1710646"/>
                  <a:pt x="2860664" y="1833332"/>
                  <a:pt x="2736599" y="1895364"/>
                </a:cubicBezTo>
                <a:cubicBezTo>
                  <a:pt x="2714544" y="1906392"/>
                  <a:pt x="2700069" y="1933273"/>
                  <a:pt x="2685595" y="1956018"/>
                </a:cubicBezTo>
                <a:cubicBezTo>
                  <a:pt x="2513973" y="2250326"/>
                  <a:pt x="2341661" y="2543256"/>
                  <a:pt x="2171417" y="2837564"/>
                </a:cubicBezTo>
                <a:cubicBezTo>
                  <a:pt x="2161768" y="2853416"/>
                  <a:pt x="2155565" y="2888568"/>
                  <a:pt x="2163147" y="2894771"/>
                </a:cubicBezTo>
                <a:cubicBezTo>
                  <a:pt x="2214151" y="2937504"/>
                  <a:pt x="2209326" y="3001604"/>
                  <a:pt x="2234828" y="3050541"/>
                </a:cubicBezTo>
                <a:cubicBezTo>
                  <a:pt x="2290657" y="3155306"/>
                  <a:pt x="2317538" y="3271789"/>
                  <a:pt x="2400247" y="3365526"/>
                </a:cubicBezTo>
                <a:cubicBezTo>
                  <a:pt x="2473307" y="3446857"/>
                  <a:pt x="2540164" y="3513714"/>
                  <a:pt x="2658025" y="3505443"/>
                </a:cubicBezTo>
                <a:cubicBezTo>
                  <a:pt x="2673878" y="3594356"/>
                  <a:pt x="2707651" y="3670862"/>
                  <a:pt x="2691109" y="3768046"/>
                </a:cubicBezTo>
                <a:cubicBezTo>
                  <a:pt x="2648376" y="4036852"/>
                  <a:pt x="2629077" y="4309105"/>
                  <a:pt x="2600129" y="4579978"/>
                </a:cubicBezTo>
                <a:cubicBezTo>
                  <a:pt x="2546367" y="4594452"/>
                  <a:pt x="2498120" y="4605481"/>
                  <a:pt x="2482267" y="4634429"/>
                </a:cubicBezTo>
                <a:cubicBezTo>
                  <a:pt x="2411964" y="4753669"/>
                  <a:pt x="2287900" y="4810876"/>
                  <a:pt x="2179688" y="4865326"/>
                </a:cubicBezTo>
                <a:cubicBezTo>
                  <a:pt x="2021851" y="4944589"/>
                  <a:pt x="1904679" y="5056247"/>
                  <a:pt x="1788197" y="5180312"/>
                </a:cubicBezTo>
                <a:cubicBezTo>
                  <a:pt x="1755113" y="5216842"/>
                  <a:pt x="1711690" y="5247169"/>
                  <a:pt x="1668957" y="5269225"/>
                </a:cubicBezTo>
                <a:cubicBezTo>
                  <a:pt x="1522837" y="5344352"/>
                  <a:pt x="1371202" y="5412588"/>
                  <a:pt x="1225082" y="5487026"/>
                </a:cubicBezTo>
                <a:cubicBezTo>
                  <a:pt x="1137548" y="5529760"/>
                  <a:pt x="1059663" y="5580764"/>
                  <a:pt x="950073" y="5563533"/>
                </a:cubicBezTo>
                <a:cubicBezTo>
                  <a:pt x="881838" y="5552505"/>
                  <a:pt x="806710" y="5585588"/>
                  <a:pt x="735028" y="5601441"/>
                </a:cubicBezTo>
                <a:cubicBezTo>
                  <a:pt x="720554" y="5604888"/>
                  <a:pt x="706080" y="5623497"/>
                  <a:pt x="697120" y="5637971"/>
                </a:cubicBezTo>
                <a:cubicBezTo>
                  <a:pt x="665414" y="5688975"/>
                  <a:pt x="669550" y="5990176"/>
                  <a:pt x="722622" y="6007407"/>
                </a:cubicBezTo>
                <a:cubicBezTo>
                  <a:pt x="856335" y="6050830"/>
                  <a:pt x="763976" y="6125269"/>
                  <a:pt x="760530" y="6177651"/>
                </a:cubicBezTo>
                <a:cubicBezTo>
                  <a:pt x="744678" y="6424401"/>
                  <a:pt x="843240" y="6624972"/>
                  <a:pt x="1001077" y="6801419"/>
                </a:cubicBezTo>
                <a:cubicBezTo>
                  <a:pt x="1027958" y="6831746"/>
                  <a:pt x="1093436" y="6869654"/>
                  <a:pt x="1114114" y="6858626"/>
                </a:cubicBezTo>
                <a:cubicBezTo>
                  <a:pt x="1155468" y="6834503"/>
                  <a:pt x="1184417" y="6780742"/>
                  <a:pt x="1206473" y="6733183"/>
                </a:cubicBezTo>
                <a:cubicBezTo>
                  <a:pt x="1217501" y="6711128"/>
                  <a:pt x="1211297" y="6675976"/>
                  <a:pt x="1205094" y="6647028"/>
                </a:cubicBezTo>
                <a:cubicBezTo>
                  <a:pt x="1174767" y="6508489"/>
                  <a:pt x="1167186" y="6372019"/>
                  <a:pt x="1217501" y="6236237"/>
                </a:cubicBezTo>
                <a:cubicBezTo>
                  <a:pt x="1244381" y="6163177"/>
                  <a:pt x="1269883" y="6088049"/>
                  <a:pt x="1292628" y="6021192"/>
                </a:cubicBezTo>
                <a:cubicBezTo>
                  <a:pt x="1404286" y="6088049"/>
                  <a:pt x="1517323" y="6158352"/>
                  <a:pt x="1644144" y="6234169"/>
                </a:cubicBezTo>
                <a:cubicBezTo>
                  <a:pt x="1669646" y="6170759"/>
                  <a:pt x="1685499" y="6127336"/>
                  <a:pt x="1704798" y="6085981"/>
                </a:cubicBezTo>
                <a:cubicBezTo>
                  <a:pt x="1752356" y="5988797"/>
                  <a:pt x="1782682" y="5875761"/>
                  <a:pt x="1854364" y="5802701"/>
                </a:cubicBezTo>
                <a:cubicBezTo>
                  <a:pt x="1937074" y="5719991"/>
                  <a:pt x="2051488" y="5662784"/>
                  <a:pt x="2161768" y="5616605"/>
                </a:cubicBezTo>
                <a:cubicBezTo>
                  <a:pt x="2332012" y="5544923"/>
                  <a:pt x="2510527" y="5493919"/>
                  <a:pt x="2683527" y="5433265"/>
                </a:cubicBezTo>
                <a:cubicBezTo>
                  <a:pt x="2823444" y="5385707"/>
                  <a:pt x="2957158" y="5329878"/>
                  <a:pt x="3032286" y="5191340"/>
                </a:cubicBezTo>
                <a:cubicBezTo>
                  <a:pt x="3141876" y="4992148"/>
                  <a:pt x="3250088" y="4793645"/>
                  <a:pt x="3356921" y="4594452"/>
                </a:cubicBezTo>
                <a:cubicBezTo>
                  <a:pt x="3458929" y="4403531"/>
                  <a:pt x="3528543" y="4198136"/>
                  <a:pt x="3667082" y="4026514"/>
                </a:cubicBezTo>
                <a:cubicBezTo>
                  <a:pt x="3703612" y="3980334"/>
                  <a:pt x="3725668" y="3983780"/>
                  <a:pt x="3770469" y="4004458"/>
                </a:cubicBezTo>
                <a:cubicBezTo>
                  <a:pt x="3848353" y="4039609"/>
                  <a:pt x="3929685" y="4074761"/>
                  <a:pt x="4011016" y="4098195"/>
                </a:cubicBezTo>
                <a:cubicBezTo>
                  <a:pt x="4131634" y="4134725"/>
                  <a:pt x="4259145" y="4149199"/>
                  <a:pt x="4375627" y="4195379"/>
                </a:cubicBezTo>
                <a:cubicBezTo>
                  <a:pt x="4469365" y="4233288"/>
                  <a:pt x="4590672" y="4270507"/>
                  <a:pt x="4574819" y="4418006"/>
                </a:cubicBezTo>
                <a:cubicBezTo>
                  <a:pt x="4573441" y="4433858"/>
                  <a:pt x="4594118" y="4453157"/>
                  <a:pt x="4605146" y="4470388"/>
                </a:cubicBezTo>
                <a:cubicBezTo>
                  <a:pt x="4616174" y="4489687"/>
                  <a:pt x="4634094" y="4508297"/>
                  <a:pt x="4640298" y="4528974"/>
                </a:cubicBezTo>
                <a:cubicBezTo>
                  <a:pt x="4662354" y="4606859"/>
                  <a:pt x="4676828" y="4688190"/>
                  <a:pt x="4700951" y="4766075"/>
                </a:cubicBezTo>
                <a:cubicBezTo>
                  <a:pt x="4716804" y="4817079"/>
                  <a:pt x="4749198" y="4858434"/>
                  <a:pt x="4711290" y="4903235"/>
                </a:cubicBezTo>
                <a:cubicBezTo>
                  <a:pt x="4694059" y="4922534"/>
                  <a:pt x="4696816" y="4968713"/>
                  <a:pt x="4705087" y="4996972"/>
                </a:cubicBezTo>
                <a:cubicBezTo>
                  <a:pt x="4734035" y="5096913"/>
                  <a:pt x="4745752" y="5196164"/>
                  <a:pt x="4776079" y="5296105"/>
                </a:cubicBezTo>
                <a:cubicBezTo>
                  <a:pt x="4801581" y="5383639"/>
                  <a:pt x="4836044" y="5677259"/>
                  <a:pt x="4862924" y="5763414"/>
                </a:cubicBezTo>
                <a:cubicBezTo>
                  <a:pt x="4877398" y="5808215"/>
                  <a:pt x="4922889" y="5717924"/>
                  <a:pt x="4932538" y="5762036"/>
                </a:cubicBezTo>
                <a:cubicBezTo>
                  <a:pt x="4964243" y="5906777"/>
                  <a:pt x="4958729" y="5970877"/>
                  <a:pt x="4912550" y="6119065"/>
                </a:cubicBezTo>
                <a:cubicBezTo>
                  <a:pt x="4896697" y="6171448"/>
                  <a:pt x="4936673" y="6327907"/>
                  <a:pt x="4938052" y="6387182"/>
                </a:cubicBezTo>
                <a:lnTo>
                  <a:pt x="5117256" y="6368572"/>
                </a:lnTo>
                <a:cubicBezTo>
                  <a:pt x="5117256" y="6368572"/>
                  <a:pt x="5117256" y="6335489"/>
                  <a:pt x="5117256" y="6294134"/>
                </a:cubicBezTo>
                <a:cubicBezTo>
                  <a:pt x="5158611" y="6283795"/>
                  <a:pt x="5117256" y="6299648"/>
                  <a:pt x="5196519" y="6356166"/>
                </a:cubicBezTo>
                <a:cubicBezTo>
                  <a:pt x="5317827" y="6368572"/>
                  <a:pt x="5459122" y="6432672"/>
                  <a:pt x="5927120" y="6380290"/>
                </a:cubicBezTo>
                <a:cubicBezTo>
                  <a:pt x="5975368" y="6366505"/>
                  <a:pt x="5967786" y="6283106"/>
                  <a:pt x="5947798" y="6221763"/>
                </a:cubicBezTo>
                <a:cubicBezTo>
                  <a:pt x="5938148" y="6191436"/>
                  <a:pt x="5898172" y="6139053"/>
                  <a:pt x="5865088" y="6142500"/>
                </a:cubicBezTo>
                <a:cubicBezTo>
                  <a:pt x="5710697" y="6153527"/>
                  <a:pt x="5641083" y="6149392"/>
                  <a:pt x="5526668" y="6039802"/>
                </a:cubicBezTo>
                <a:cubicBezTo>
                  <a:pt x="5499788" y="6014300"/>
                  <a:pt x="5474286" y="5981216"/>
                  <a:pt x="5442580" y="5971566"/>
                </a:cubicBezTo>
                <a:cubicBezTo>
                  <a:pt x="5334369" y="5942618"/>
                  <a:pt x="5297839" y="5853705"/>
                  <a:pt x="5267512" y="5766171"/>
                </a:cubicBezTo>
                <a:cubicBezTo>
                  <a:pt x="5237185" y="5678637"/>
                  <a:pt x="5288189" y="5662784"/>
                  <a:pt x="5269579" y="5570425"/>
                </a:cubicBezTo>
                <a:cubicBezTo>
                  <a:pt x="5210993" y="5285766"/>
                  <a:pt x="5162746" y="4919088"/>
                  <a:pt x="5175842" y="4633050"/>
                </a:cubicBezTo>
                <a:cubicBezTo>
                  <a:pt x="5182045" y="4510364"/>
                  <a:pt x="5208926" y="4387679"/>
                  <a:pt x="5210993" y="4263614"/>
                </a:cubicBezTo>
                <a:cubicBezTo>
                  <a:pt x="5210993" y="4182283"/>
                  <a:pt x="5204790" y="4083721"/>
                  <a:pt x="5159989" y="4025135"/>
                </a:cubicBezTo>
                <a:cubicBezTo>
                  <a:pt x="5048331" y="3876947"/>
                  <a:pt x="4896008" y="3770803"/>
                  <a:pt x="4742995" y="3665348"/>
                </a:cubicBezTo>
                <a:cubicBezTo>
                  <a:pt x="4561723" y="3539906"/>
                  <a:pt x="4396304" y="3393096"/>
                  <a:pt x="4226061" y="3253179"/>
                </a:cubicBezTo>
                <a:cubicBezTo>
                  <a:pt x="4215033" y="3243530"/>
                  <a:pt x="4217790" y="3208378"/>
                  <a:pt x="4222615" y="3187701"/>
                </a:cubicBezTo>
                <a:cubicBezTo>
                  <a:pt x="4237089" y="3136697"/>
                  <a:pt x="4263969" y="3087760"/>
                  <a:pt x="4273619" y="3034688"/>
                </a:cubicBezTo>
                <a:cubicBezTo>
                  <a:pt x="4279822" y="2996780"/>
                  <a:pt x="4290850" y="2977481"/>
                  <a:pt x="4330826" y="2977481"/>
                </a:cubicBezTo>
                <a:cubicBezTo>
                  <a:pt x="4394237" y="2978859"/>
                  <a:pt x="4458336" y="2972656"/>
                  <a:pt x="4521747" y="2982305"/>
                </a:cubicBezTo>
                <a:cubicBezTo>
                  <a:pt x="4696816" y="3007808"/>
                  <a:pt x="4871884" y="3039513"/>
                  <a:pt x="5043507" y="3069840"/>
                </a:cubicBezTo>
                <a:cubicBezTo>
                  <a:pt x="5091065" y="2925098"/>
                  <a:pt x="5142069" y="2787938"/>
                  <a:pt x="5336436" y="2810683"/>
                </a:cubicBezTo>
                <a:cubicBezTo>
                  <a:pt x="5360560" y="2814129"/>
                  <a:pt x="5387441" y="2801034"/>
                  <a:pt x="5412942" y="2791384"/>
                </a:cubicBezTo>
                <a:cubicBezTo>
                  <a:pt x="5521154" y="2750030"/>
                  <a:pt x="5629366" y="2710053"/>
                  <a:pt x="5736199" y="2665941"/>
                </a:cubicBezTo>
                <a:cubicBezTo>
                  <a:pt x="5760323" y="2656292"/>
                  <a:pt x="5774108" y="2625965"/>
                  <a:pt x="5793406" y="2605288"/>
                </a:cubicBezTo>
                <a:cubicBezTo>
                  <a:pt x="5788582" y="2599084"/>
                  <a:pt x="5782379" y="2590814"/>
                  <a:pt x="5777554" y="2584610"/>
                </a:cubicBezTo>
                <a:cubicBezTo>
                  <a:pt x="5714143" y="2599084"/>
                  <a:pt x="5648665" y="2611491"/>
                  <a:pt x="5562509" y="2629411"/>
                </a:cubicBezTo>
                <a:cubicBezTo>
                  <a:pt x="5595593" y="2607356"/>
                  <a:pt x="5608689" y="2596328"/>
                  <a:pt x="5625920" y="2588057"/>
                </a:cubicBezTo>
                <a:cubicBezTo>
                  <a:pt x="5687952" y="2557730"/>
                  <a:pt x="5751363" y="2533606"/>
                  <a:pt x="5810638" y="2500522"/>
                </a:cubicBezTo>
                <a:cubicBezTo>
                  <a:pt x="5829936" y="2489494"/>
                  <a:pt x="5834761" y="2455721"/>
                  <a:pt x="5845789" y="2433665"/>
                </a:cubicBezTo>
                <a:cubicBezTo>
                  <a:pt x="5823733" y="2433665"/>
                  <a:pt x="5799610" y="2427462"/>
                  <a:pt x="5778932" y="2433665"/>
                </a:cubicBezTo>
                <a:cubicBezTo>
                  <a:pt x="5745849" y="2444693"/>
                  <a:pt x="5713454" y="2463992"/>
                  <a:pt x="5680370" y="2478466"/>
                </a:cubicBezTo>
                <a:cubicBezTo>
                  <a:pt x="5676924" y="2473642"/>
                  <a:pt x="5675546" y="2468817"/>
                  <a:pt x="5672099" y="2462614"/>
                </a:cubicBezTo>
                <a:cubicBezTo>
                  <a:pt x="5730685" y="2416434"/>
                  <a:pt x="5789960" y="2371633"/>
                  <a:pt x="5850614" y="2325454"/>
                </a:cubicBezTo>
                <a:cubicBezTo>
                  <a:pt x="5844411" y="2314426"/>
                  <a:pt x="5838207" y="2303398"/>
                  <a:pt x="5831315" y="2293748"/>
                </a:cubicBezTo>
                <a:cubicBezTo>
                  <a:pt x="5716900" y="2284099"/>
                  <a:pt x="5646597" y="2387486"/>
                  <a:pt x="5546656" y="2419191"/>
                </a:cubicBezTo>
                <a:cubicBezTo>
                  <a:pt x="5597661" y="2366809"/>
                  <a:pt x="5654868" y="2322008"/>
                  <a:pt x="5707251" y="2273071"/>
                </a:cubicBezTo>
                <a:cubicBezTo>
                  <a:pt x="5724482" y="2257219"/>
                  <a:pt x="5727928" y="2226892"/>
                  <a:pt x="5738956" y="2202768"/>
                </a:cubicBezTo>
                <a:cubicBezTo>
                  <a:pt x="5710008" y="2204146"/>
                  <a:pt x="5675546" y="2194497"/>
                  <a:pt x="5656247" y="2208971"/>
                </a:cubicBezTo>
                <a:cubicBezTo>
                  <a:pt x="5595593" y="2250326"/>
                  <a:pt x="5541832" y="2302709"/>
                  <a:pt x="5484624" y="2348888"/>
                </a:cubicBezTo>
                <a:cubicBezTo>
                  <a:pt x="5441891" y="2384040"/>
                  <a:pt x="5400536" y="2430219"/>
                  <a:pt x="5333679" y="2398514"/>
                </a:cubicBezTo>
                <a:cubicBezTo>
                  <a:pt x="5373656" y="2248947"/>
                  <a:pt x="5364006" y="2194497"/>
                  <a:pt x="5303353" y="2164859"/>
                </a:cubicBezTo>
                <a:cubicBezTo>
                  <a:pt x="5253727" y="2284099"/>
                  <a:pt x="5207547" y="2406785"/>
                  <a:pt x="5153786" y="2524646"/>
                </a:cubicBezTo>
                <a:cubicBezTo>
                  <a:pt x="5142758" y="2550148"/>
                  <a:pt x="5101403" y="2575650"/>
                  <a:pt x="5072455" y="2579096"/>
                </a:cubicBezTo>
                <a:cubicBezTo>
                  <a:pt x="4984921" y="2585300"/>
                  <a:pt x="4897386" y="2582543"/>
                  <a:pt x="4809852" y="2582543"/>
                </a:cubicBezTo>
                <a:cubicBezTo>
                  <a:pt x="4779525" y="2582543"/>
                  <a:pt x="4749198" y="2582543"/>
                  <a:pt x="4718872" y="2581164"/>
                </a:cubicBezTo>
                <a:cubicBezTo>
                  <a:pt x="4665110" y="2579786"/>
                  <a:pt x="4609282" y="2570136"/>
                  <a:pt x="4554831" y="2576339"/>
                </a:cubicBezTo>
                <a:cubicBezTo>
                  <a:pt x="4499002" y="2584610"/>
                  <a:pt x="4435591" y="2536363"/>
                  <a:pt x="4438349" y="2482602"/>
                </a:cubicBezTo>
                <a:cubicBezTo>
                  <a:pt x="4446620" y="2350267"/>
                  <a:pt x="4452823" y="2218621"/>
                  <a:pt x="4459026" y="2087664"/>
                </a:cubicBezTo>
                <a:cubicBezTo>
                  <a:pt x="4462472" y="2014604"/>
                  <a:pt x="4474878" y="1939476"/>
                  <a:pt x="4462472" y="1867794"/>
                </a:cubicBezTo>
                <a:cubicBezTo>
                  <a:pt x="4430767" y="1676873"/>
                  <a:pt x="4387344" y="1487330"/>
                  <a:pt x="4349436" y="1296409"/>
                </a:cubicBezTo>
                <a:cubicBezTo>
                  <a:pt x="4330137" y="1197847"/>
                  <a:pt x="4357707" y="1172345"/>
                  <a:pt x="4452823" y="1175791"/>
                </a:cubicBezTo>
                <a:cubicBezTo>
                  <a:pt x="4572062" y="1179237"/>
                  <a:pt x="4602389" y="1146843"/>
                  <a:pt x="4653393" y="1037252"/>
                </a:cubicBezTo>
                <a:cubicBezTo>
                  <a:pt x="4683720" y="971774"/>
                  <a:pt x="4725075" y="902160"/>
                  <a:pt x="4818813" y="900093"/>
                </a:cubicBezTo>
                <a:cubicBezTo>
                  <a:pt x="4820191" y="887686"/>
                  <a:pt x="4827083" y="873212"/>
                  <a:pt x="4823637" y="862184"/>
                </a:cubicBezTo>
                <a:cubicBezTo>
                  <a:pt x="4794689" y="758797"/>
                  <a:pt x="4806406" y="656789"/>
                  <a:pt x="4827083" y="553402"/>
                </a:cubicBezTo>
                <a:cubicBezTo>
                  <a:pt x="4836733" y="503776"/>
                  <a:pt x="4827083" y="451393"/>
                  <a:pt x="4842936" y="405214"/>
                </a:cubicBezTo>
                <a:cubicBezTo>
                  <a:pt x="4878088" y="297002"/>
                  <a:pt x="4858789" y="203265"/>
                  <a:pt x="4763673" y="143989"/>
                </a:cubicBezTo>
                <a:cubicBezTo>
                  <a:pt x="4679585" y="91607"/>
                  <a:pt x="4588604" y="45427"/>
                  <a:pt x="4494867" y="15100"/>
                </a:cubicBezTo>
                <a:cubicBezTo>
                  <a:pt x="4390101" y="-20051"/>
                  <a:pt x="4291539" y="8897"/>
                  <a:pt x="4197112" y="73686"/>
                </a:cubicBezTo>
                <a:cubicBezTo>
                  <a:pt x="4092347" y="146746"/>
                  <a:pt x="4050992" y="259783"/>
                  <a:pt x="4009637" y="367994"/>
                </a:cubicBezTo>
                <a:cubicBezTo>
                  <a:pt x="3966904" y="479652"/>
                  <a:pt x="3946226" y="598892"/>
                  <a:pt x="3992406" y="724335"/>
                </a:cubicBezTo>
                <a:cubicBezTo>
                  <a:pt x="3981378" y="733984"/>
                  <a:pt x="3963458" y="748458"/>
                  <a:pt x="3947605" y="760865"/>
                </a:cubicBezTo>
                <a:cubicBezTo>
                  <a:pt x="3778740" y="609920"/>
                  <a:pt x="3525786" y="573390"/>
                  <a:pt x="3396897" y="705036"/>
                </a:cubicBezTo>
                <a:cubicBezTo>
                  <a:pt x="3301092" y="803598"/>
                  <a:pt x="3181852" y="776717"/>
                  <a:pt x="3078465" y="800841"/>
                </a:cubicBezTo>
                <a:cubicBezTo>
                  <a:pt x="2946130" y="831168"/>
                  <a:pt x="2801389" y="802220"/>
                  <a:pt x="2664918" y="810491"/>
                </a:cubicBezTo>
                <a:cubicBezTo>
                  <a:pt x="2606332" y="813937"/>
                  <a:pt x="2531204" y="831168"/>
                  <a:pt x="2494674" y="872523"/>
                </a:cubicBezTo>
                <a:cubicBezTo>
                  <a:pt x="2353379" y="1025535"/>
                  <a:pt x="2222422" y="1187508"/>
                  <a:pt x="2092154" y="1350170"/>
                </a:cubicBezTo>
                <a:cubicBezTo>
                  <a:pt x="1972914" y="1498358"/>
                  <a:pt x="1858500" y="1647925"/>
                  <a:pt x="1743395" y="1800248"/>
                </a:cubicBezTo>
                <a:cubicBezTo>
                  <a:pt x="1732368" y="1814722"/>
                  <a:pt x="1735124" y="1847806"/>
                  <a:pt x="1744774" y="1865726"/>
                </a:cubicBezTo>
                <a:cubicBezTo>
                  <a:pt x="1755802" y="1887782"/>
                  <a:pt x="1777858" y="1907081"/>
                  <a:pt x="1800603" y="1921555"/>
                </a:cubicBezTo>
                <a:cubicBezTo>
                  <a:pt x="1841958" y="1950504"/>
                  <a:pt x="1843336" y="1976006"/>
                  <a:pt x="1805428" y="2005644"/>
                </a:cubicBezTo>
                <a:cubicBezTo>
                  <a:pt x="1749599" y="2051823"/>
                  <a:pt x="1693770" y="2098003"/>
                  <a:pt x="1636562" y="2145561"/>
                </a:cubicBezTo>
                <a:cubicBezTo>
                  <a:pt x="1563502" y="1995994"/>
                  <a:pt x="1482171" y="1856077"/>
                  <a:pt x="1423585" y="1706511"/>
                </a:cubicBezTo>
                <a:cubicBezTo>
                  <a:pt x="1385677" y="1612773"/>
                  <a:pt x="1326401" y="1550741"/>
                  <a:pt x="1243692" y="1507318"/>
                </a:cubicBezTo>
                <a:cubicBezTo>
                  <a:pt x="1208540" y="1531442"/>
                  <a:pt x="1173389" y="1554876"/>
                  <a:pt x="1138926" y="1577622"/>
                </a:cubicBezTo>
                <a:cubicBezTo>
                  <a:pt x="760530" y="1805073"/>
                  <a:pt x="387648" y="2035970"/>
                  <a:pt x="18901" y="2269625"/>
                </a:cubicBezTo>
                <a:cubicBezTo>
                  <a:pt x="4427" y="2279274"/>
                  <a:pt x="-5222" y="2317183"/>
                  <a:pt x="3049" y="2335103"/>
                </a:cubicBezTo>
                <a:cubicBezTo>
                  <a:pt x="31308" y="2410231"/>
                  <a:pt x="71284" y="2480534"/>
                  <a:pt x="104368" y="2552216"/>
                </a:cubicBezTo>
                <a:lnTo>
                  <a:pt x="104368" y="2552216"/>
                </a:lnTo>
                <a:close/>
                <a:moveTo>
                  <a:pt x="1692391" y="2187605"/>
                </a:moveTo>
                <a:cubicBezTo>
                  <a:pt x="1698594" y="2191051"/>
                  <a:pt x="1704798" y="2193808"/>
                  <a:pt x="1711690" y="2198633"/>
                </a:cubicBezTo>
                <a:cubicBezTo>
                  <a:pt x="1762694" y="2305466"/>
                  <a:pt x="1813699" y="2411610"/>
                  <a:pt x="1867460" y="2526714"/>
                </a:cubicBezTo>
                <a:cubicBezTo>
                  <a:pt x="1868838" y="2525335"/>
                  <a:pt x="1851607" y="2537742"/>
                  <a:pt x="1822659" y="2557041"/>
                </a:cubicBezTo>
                <a:cubicBezTo>
                  <a:pt x="1773033" y="2453654"/>
                  <a:pt x="1725475" y="2356470"/>
                  <a:pt x="1681363" y="2256529"/>
                </a:cubicBezTo>
                <a:cubicBezTo>
                  <a:pt x="1673782" y="2238609"/>
                  <a:pt x="1687567" y="2210350"/>
                  <a:pt x="1692391" y="2187605"/>
                </a:cubicBezTo>
                <a:lnTo>
                  <a:pt x="1692391" y="2187605"/>
                </a:lnTo>
                <a:close/>
              </a:path>
            </a:pathLst>
          </a:custGeom>
          <a:solidFill>
            <a:schemeClr val="tx1"/>
          </a:solidFill>
          <a:ln w="688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highlight>
                <a:srgbClr val="0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57394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11FAF249-F987-BE2F-9E39-4002EC18B1DB}"/>
              </a:ext>
            </a:extLst>
          </p:cNvPr>
          <p:cNvSpPr txBox="1"/>
          <p:nvPr/>
        </p:nvSpPr>
        <p:spPr>
          <a:xfrm>
            <a:off x="5791227" y="384048"/>
            <a:ext cx="60767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fa-IR" sz="3000" b="1" dirty="0">
                <a:latin typeface="Gill Sans MT" pitchFamily="34" charset="0"/>
                <a:ea typeface="+mn-ea"/>
                <a:cs typeface="B Titr" panose="00000700000000000000" pitchFamily="2" charset="-78"/>
              </a:rPr>
              <a:t>موانع و مشكلات اجرايي (مالي/غيرمالي):</a:t>
            </a:r>
            <a:br>
              <a:rPr lang="fa-IR" sz="3000" b="1" dirty="0">
                <a:latin typeface="IranNastaliq" pitchFamily="18" charset="0"/>
                <a:cs typeface="B Titr" panose="00000700000000000000" pitchFamily="2" charset="-78"/>
              </a:rPr>
            </a:br>
            <a:endParaRPr lang="fa-IR" sz="3000" dirty="0"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A827214-8B76-1504-EDFF-60C4EF001A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27549" r="27549"/>
          <a:stretch>
            <a:fillRect/>
          </a:stretch>
        </p:blipFill>
        <p:spPr>
          <a:xfrm>
            <a:off x="396323" y="2766619"/>
            <a:ext cx="2557190" cy="3660495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BBAAB8-3975-4BBD-DFC6-AE900B12D831}"/>
              </a:ext>
            </a:extLst>
          </p:cNvPr>
          <p:cNvSpPr txBox="1">
            <a:spLocks/>
          </p:cNvSpPr>
          <p:nvPr/>
        </p:nvSpPr>
        <p:spPr>
          <a:xfrm>
            <a:off x="947851" y="1179600"/>
            <a:ext cx="10602409" cy="3865390"/>
          </a:xfrm>
          <a:prstGeom prst="rect">
            <a:avLst/>
          </a:prstGeom>
        </p:spPr>
        <p:txBody>
          <a:bodyPr bIns="91440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50000"/>
              </a:lnSpc>
            </a:pPr>
            <a:r>
              <a:rPr lang="fa-IR" sz="2800" dirty="0">
                <a:solidFill>
                  <a:srgbClr val="003366"/>
                </a:solidFill>
                <a:latin typeface="Constantia"/>
                <a:ea typeface="+mn-ea"/>
                <a:cs typeface="B Nazanin" panose="00000400000000000000" pitchFamily="2" charset="-78"/>
              </a:rPr>
              <a:t>مانند:</a:t>
            </a:r>
          </a:p>
          <a:p>
            <a:pPr marL="342900" indent="-342900" algn="r" rtl="1">
              <a:lnSpc>
                <a:spcPct val="150000"/>
              </a:lnSpc>
              <a:buFontTx/>
              <a:buChar char="-"/>
            </a:pPr>
            <a:r>
              <a:rPr lang="fa-IR" sz="2800" dirty="0">
                <a:solidFill>
                  <a:srgbClr val="003366"/>
                </a:solidFill>
                <a:latin typeface="Constantia"/>
                <a:ea typeface="+mn-ea"/>
                <a:cs typeface="B Nazanin" panose="00000400000000000000" pitchFamily="2" charset="-78"/>
              </a:rPr>
              <a:t>اخذ مجوزها</a:t>
            </a:r>
          </a:p>
          <a:p>
            <a:pPr marL="342900" indent="-342900" algn="r" rtl="1">
              <a:lnSpc>
                <a:spcPct val="150000"/>
              </a:lnSpc>
              <a:buFontTx/>
              <a:buChar char="-"/>
            </a:pPr>
            <a:r>
              <a:rPr lang="fa-IR" sz="2800" dirty="0">
                <a:solidFill>
                  <a:srgbClr val="003366"/>
                </a:solidFill>
                <a:latin typeface="Constantia"/>
                <a:ea typeface="+mn-ea"/>
                <a:cs typeface="B Nazanin" panose="00000400000000000000" pitchFamily="2" charset="-78"/>
              </a:rPr>
              <a:t>تامین سرمایه اولیه</a:t>
            </a:r>
          </a:p>
          <a:p>
            <a:pPr marL="342900" indent="-342900" algn="r" rtl="1">
              <a:lnSpc>
                <a:spcPct val="150000"/>
              </a:lnSpc>
              <a:buFontTx/>
              <a:buChar char="-"/>
            </a:pPr>
            <a:r>
              <a:rPr lang="fa-IR" sz="2800" dirty="0">
                <a:solidFill>
                  <a:srgbClr val="003366"/>
                </a:solidFill>
                <a:latin typeface="Constantia"/>
                <a:ea typeface="+mn-ea"/>
                <a:cs typeface="B Nazanin" panose="00000400000000000000" pitchFamily="2" charset="-78"/>
              </a:rPr>
              <a:t>تامین ماده اولیه</a:t>
            </a:r>
          </a:p>
          <a:p>
            <a:pPr marL="342900" indent="-342900" algn="r" rtl="1">
              <a:lnSpc>
                <a:spcPct val="150000"/>
              </a:lnSpc>
              <a:buFontTx/>
              <a:buChar char="-"/>
            </a:pPr>
            <a:r>
              <a:rPr lang="fa-IR" sz="2800" dirty="0">
                <a:solidFill>
                  <a:srgbClr val="003366"/>
                </a:solidFill>
                <a:latin typeface="Constantia"/>
                <a:ea typeface="+mn-ea"/>
                <a:cs typeface="B Nazanin" panose="00000400000000000000" pitchFamily="2" charset="-78"/>
              </a:rPr>
              <a:t>مشکلات دستیابی به فناوری و تولید</a:t>
            </a:r>
          </a:p>
          <a:p>
            <a:pPr marL="342900" indent="-342900" algn="r" rtl="1">
              <a:lnSpc>
                <a:spcPct val="150000"/>
              </a:lnSpc>
              <a:buFontTx/>
              <a:buChar char="-"/>
            </a:pPr>
            <a:r>
              <a:rPr lang="fa-IR" sz="2800" dirty="0">
                <a:solidFill>
                  <a:srgbClr val="003366"/>
                </a:solidFill>
                <a:latin typeface="Constantia"/>
                <a:ea typeface="+mn-ea"/>
                <a:cs typeface="B Nazanin" panose="00000400000000000000" pitchFamily="2" charset="-78"/>
              </a:rPr>
              <a:t>.........</a:t>
            </a:r>
          </a:p>
        </p:txBody>
      </p:sp>
    </p:spTree>
    <p:extLst>
      <p:ext uri="{BB962C8B-B14F-4D97-AF65-F5344CB8AC3E}">
        <p14:creationId xmlns:p14="http://schemas.microsoft.com/office/powerpoint/2010/main" val="4278401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5777E-6A7D-80B5-0C8B-1CBB82ECC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ACC8C0A-AF20-EB70-0131-A0370FFA2203}"/>
              </a:ext>
            </a:extLst>
          </p:cNvPr>
          <p:cNvSpPr txBox="1"/>
          <p:nvPr/>
        </p:nvSpPr>
        <p:spPr>
          <a:xfrm>
            <a:off x="5624051" y="1979283"/>
            <a:ext cx="5194563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fa-IR" sz="4800" dirty="0">
                <a:latin typeface="Vazir" panose="020B0603030804020204" pitchFamily="34" charset="-78"/>
                <a:cs typeface="Vazir" panose="020B0603030804020204" pitchFamily="34" charset="-78"/>
              </a:rPr>
              <a:t>بخش چهارم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5A0869-0271-125F-6114-36CE9234F252}"/>
              </a:ext>
            </a:extLst>
          </p:cNvPr>
          <p:cNvSpPr txBox="1"/>
          <p:nvPr/>
        </p:nvSpPr>
        <p:spPr>
          <a:xfrm>
            <a:off x="2568268" y="3429000"/>
            <a:ext cx="503724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1200"/>
              </a:spcAft>
            </a:pPr>
            <a:r>
              <a:rPr lang="fa-IR" sz="3200" dirty="0">
                <a:latin typeface="Shabnam" panose="020B0603030804020204" pitchFamily="34" charset="-78"/>
                <a:cs typeface="Shabnam" panose="020B0603030804020204" pitchFamily="34" charset="-78"/>
              </a:rPr>
              <a:t>برنامه کاری</a:t>
            </a:r>
          </a:p>
        </p:txBody>
      </p:sp>
    </p:spTree>
    <p:extLst>
      <p:ext uri="{BB962C8B-B14F-4D97-AF65-F5344CB8AC3E}">
        <p14:creationId xmlns:p14="http://schemas.microsoft.com/office/powerpoint/2010/main" val="3915349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751DD-0424-F059-113E-E6A5737B7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9DCD43F-C26A-EE51-F4CB-87940E8909B6}"/>
              </a:ext>
            </a:extLst>
          </p:cNvPr>
          <p:cNvSpPr txBox="1"/>
          <p:nvPr/>
        </p:nvSpPr>
        <p:spPr>
          <a:xfrm>
            <a:off x="4120588" y="419772"/>
            <a:ext cx="7469280" cy="727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1200"/>
              </a:spcAft>
            </a:pPr>
            <a:r>
              <a:rPr lang="fa-IR" sz="3000" b="1" dirty="0">
                <a:latin typeface="Gill Sans MT" pitchFamily="34" charset="0"/>
                <a:ea typeface="+mn-ea"/>
                <a:cs typeface="B Titr" panose="00000700000000000000" pitchFamily="2" charset="-78"/>
              </a:rPr>
              <a:t>مراحل برنامه كاري هسته در دوره رشد مقدماتي </a:t>
            </a:r>
            <a:endParaRPr lang="fa-IR" sz="3000" dirty="0">
              <a:latin typeface="Shabnam" panose="020B0603030804020204" pitchFamily="34" charset="-78"/>
              <a:cs typeface="Shabnam" panose="020B0603030804020204" pitchFamily="34" charset="-78"/>
            </a:endParaRPr>
          </a:p>
        </p:txBody>
      </p:sp>
      <p:grpSp>
        <p:nvGrpSpPr>
          <p:cNvPr id="42" name="그룹 44">
            <a:extLst>
              <a:ext uri="{FF2B5EF4-FFF2-40B4-BE49-F238E27FC236}">
                <a16:creationId xmlns:a16="http://schemas.microsoft.com/office/drawing/2014/main" id="{6E2172B7-968D-DCB7-577F-40B650DB6208}"/>
              </a:ext>
            </a:extLst>
          </p:cNvPr>
          <p:cNvGrpSpPr/>
          <p:nvPr/>
        </p:nvGrpSpPr>
        <p:grpSpPr>
          <a:xfrm>
            <a:off x="3553052" y="2061898"/>
            <a:ext cx="2158420" cy="542623"/>
            <a:chOff x="503781" y="2168905"/>
            <a:chExt cx="2302031" cy="54262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620B39C-B8CA-5F36-9135-D1A5C3E0BB5D}"/>
                </a:ext>
              </a:extLst>
            </p:cNvPr>
            <p:cNvSpPr txBox="1"/>
            <p:nvPr/>
          </p:nvSpPr>
          <p:spPr>
            <a:xfrm>
              <a:off x="503781" y="2168905"/>
              <a:ext cx="22945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EC0DE9E-2747-BB9F-E65D-0C54E2E014E3}"/>
                </a:ext>
              </a:extLst>
            </p:cNvPr>
            <p:cNvSpPr txBox="1"/>
            <p:nvPr/>
          </p:nvSpPr>
          <p:spPr>
            <a:xfrm>
              <a:off x="511290" y="2434529"/>
              <a:ext cx="22945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PowerPoint Presentation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9" name="그룹 45">
            <a:extLst>
              <a:ext uri="{FF2B5EF4-FFF2-40B4-BE49-F238E27FC236}">
                <a16:creationId xmlns:a16="http://schemas.microsoft.com/office/drawing/2014/main" id="{8A4BF4D1-0B44-3DFC-E822-EA0C87567BB1}"/>
              </a:ext>
            </a:extLst>
          </p:cNvPr>
          <p:cNvGrpSpPr/>
          <p:nvPr/>
        </p:nvGrpSpPr>
        <p:grpSpPr>
          <a:xfrm>
            <a:off x="6180240" y="2061898"/>
            <a:ext cx="2158420" cy="542623"/>
            <a:chOff x="3326565" y="2168905"/>
            <a:chExt cx="2302031" cy="54262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61B8DC3-6061-AD44-4449-8AF53802EDE8}"/>
                </a:ext>
              </a:extLst>
            </p:cNvPr>
            <p:cNvSpPr txBox="1"/>
            <p:nvPr/>
          </p:nvSpPr>
          <p:spPr>
            <a:xfrm>
              <a:off x="3326565" y="2168905"/>
              <a:ext cx="22945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9B22540-7512-6EBD-4178-46CADDDA0BDB}"/>
                </a:ext>
              </a:extLst>
            </p:cNvPr>
            <p:cNvSpPr txBox="1"/>
            <p:nvPr/>
          </p:nvSpPr>
          <p:spPr>
            <a:xfrm>
              <a:off x="3334074" y="2434529"/>
              <a:ext cx="22945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PowerPoint Presentation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849A3C5-96FE-2C2D-0006-13666F2213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0145301"/>
              </p:ext>
            </p:extLst>
          </p:nvPr>
        </p:nvGraphicFramePr>
        <p:xfrm>
          <a:off x="1303213" y="1299119"/>
          <a:ext cx="10134600" cy="4351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504">
                  <a:extLst>
                    <a:ext uri="{9D8B030D-6E8A-4147-A177-3AD203B41FA5}">
                      <a16:colId xmlns:a16="http://schemas.microsoft.com/office/drawing/2014/main" val="122392597"/>
                    </a:ext>
                  </a:extLst>
                </a:gridCol>
                <a:gridCol w="983848">
                  <a:extLst>
                    <a:ext uri="{9D8B030D-6E8A-4147-A177-3AD203B41FA5}">
                      <a16:colId xmlns:a16="http://schemas.microsoft.com/office/drawing/2014/main" val="2610819188"/>
                    </a:ext>
                  </a:extLst>
                </a:gridCol>
                <a:gridCol w="1006997">
                  <a:extLst>
                    <a:ext uri="{9D8B030D-6E8A-4147-A177-3AD203B41FA5}">
                      <a16:colId xmlns:a16="http://schemas.microsoft.com/office/drawing/2014/main" val="3909612916"/>
                    </a:ext>
                  </a:extLst>
                </a:gridCol>
                <a:gridCol w="1076446">
                  <a:extLst>
                    <a:ext uri="{9D8B030D-6E8A-4147-A177-3AD203B41FA5}">
                      <a16:colId xmlns:a16="http://schemas.microsoft.com/office/drawing/2014/main" val="4038386402"/>
                    </a:ext>
                  </a:extLst>
                </a:gridCol>
                <a:gridCol w="1041721">
                  <a:extLst>
                    <a:ext uri="{9D8B030D-6E8A-4147-A177-3AD203B41FA5}">
                      <a16:colId xmlns:a16="http://schemas.microsoft.com/office/drawing/2014/main" val="255359595"/>
                    </a:ext>
                  </a:extLst>
                </a:gridCol>
                <a:gridCol w="1030147">
                  <a:extLst>
                    <a:ext uri="{9D8B030D-6E8A-4147-A177-3AD203B41FA5}">
                      <a16:colId xmlns:a16="http://schemas.microsoft.com/office/drawing/2014/main" val="4175681043"/>
                    </a:ext>
                  </a:extLst>
                </a:gridCol>
                <a:gridCol w="1076446">
                  <a:extLst>
                    <a:ext uri="{9D8B030D-6E8A-4147-A177-3AD203B41FA5}">
                      <a16:colId xmlns:a16="http://schemas.microsoft.com/office/drawing/2014/main" val="643712883"/>
                    </a:ext>
                  </a:extLst>
                </a:gridCol>
                <a:gridCol w="2166491">
                  <a:extLst>
                    <a:ext uri="{9D8B030D-6E8A-4147-A177-3AD203B41FA5}">
                      <a16:colId xmlns:a16="http://schemas.microsoft.com/office/drawing/2014/main" val="2243764224"/>
                    </a:ext>
                  </a:extLst>
                </a:gridCol>
              </a:tblGrid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مبلغ مورد نیاز (ریال)</a:t>
                      </a: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cs typeface="B Titr" panose="00000700000000000000" pitchFamily="2" charset="-78"/>
                        </a:rPr>
                        <a:t>ماه ششم</a:t>
                      </a: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cs typeface="B Titr" panose="00000700000000000000" pitchFamily="2" charset="-78"/>
                        </a:rPr>
                        <a:t>ماه پنجم</a:t>
                      </a: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cs typeface="B Titr" panose="00000700000000000000" pitchFamily="2" charset="-78"/>
                        </a:rPr>
                        <a:t>ماه چهارم</a:t>
                      </a: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cs typeface="B Titr" panose="00000700000000000000" pitchFamily="2" charset="-78"/>
                        </a:rPr>
                        <a:t>ماه سوم</a:t>
                      </a: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cs typeface="B Titr" panose="00000700000000000000" pitchFamily="2" charset="-78"/>
                        </a:rPr>
                        <a:t>ماه دوم</a:t>
                      </a: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cs typeface="B Titr" panose="00000700000000000000" pitchFamily="2" charset="-78"/>
                        </a:rPr>
                        <a:t>ماه اول</a:t>
                      </a: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cs typeface="B Titr" panose="00000700000000000000" pitchFamily="2" charset="-78"/>
                        </a:rPr>
                        <a:t>نوع فعاليت</a:t>
                      </a: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6904511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2166191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9115394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161707"/>
                  </a:ext>
                </a:extLst>
              </a:tr>
              <a:tr h="8702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6393B"/>
                        </a:solidFill>
                        <a:effectLst/>
                        <a:uLnTx/>
                        <a:uFillTx/>
                        <a:latin typeface="Vazir" panose="020B0603030804020204" pitchFamily="34" charset="-78"/>
                        <a:ea typeface="+mn-ea"/>
                        <a:cs typeface="Vazir" panose="020B0603030804020204" pitchFamily="34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175145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706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93;p32">
            <a:extLst>
              <a:ext uri="{FF2B5EF4-FFF2-40B4-BE49-F238E27FC236}">
                <a16:creationId xmlns:a16="http://schemas.microsoft.com/office/drawing/2014/main" id="{F5245886-7988-67CE-175A-FCE7A9D98DB4}"/>
              </a:ext>
            </a:extLst>
          </p:cNvPr>
          <p:cNvSpPr txBox="1">
            <a:spLocks/>
          </p:cNvSpPr>
          <p:nvPr/>
        </p:nvSpPr>
        <p:spPr>
          <a:xfrm>
            <a:off x="3525920" y="2261400"/>
            <a:ext cx="5531461" cy="1167600"/>
          </a:xfrm>
          <a:prstGeom prst="rect">
            <a:avLst/>
          </a:prstGeom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 cap="all" spc="600" baseline="0">
                <a:solidFill>
                  <a:schemeClr val="tx1"/>
                </a:solidFill>
                <a:latin typeface="+mj-lt"/>
                <a:ea typeface="+mj-ea"/>
                <a:cs typeface="Arial Black" panose="020B0604020202020204" pitchFamily="34" charset="0"/>
              </a:defRPr>
            </a:lvl1pPr>
          </a:lstStyle>
          <a:p>
            <a:pPr algn="ctr" rtl="1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fa-IR" sz="6000" spc="0" dirty="0">
                <a:solidFill>
                  <a:srgbClr val="434343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با تشکر</a:t>
            </a:r>
            <a:endParaRPr lang="fa-IR" sz="6000" spc="0" dirty="0"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0DDF77-219D-5F69-F86B-881B46294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76597" cy="68540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inimal-ppt-template">
  <a:themeElements>
    <a:clrScheme name="Custom 8">
      <a:dk1>
        <a:srgbClr val="36393B"/>
      </a:dk1>
      <a:lt1>
        <a:srgbClr val="FFFFFF"/>
      </a:lt1>
      <a:dk2>
        <a:srgbClr val="4D62EF"/>
      </a:dk2>
      <a:lt2>
        <a:srgbClr val="E7E4E6"/>
      </a:lt2>
      <a:accent1>
        <a:srgbClr val="3AEFCC"/>
      </a:accent1>
      <a:accent2>
        <a:srgbClr val="62D382"/>
      </a:accent2>
      <a:accent3>
        <a:srgbClr val="FDED60"/>
      </a:accent3>
      <a:accent4>
        <a:srgbClr val="FD4C00"/>
      </a:accent4>
      <a:accent5>
        <a:srgbClr val="FE2701"/>
      </a:accent5>
      <a:accent6>
        <a:srgbClr val="CA54FB"/>
      </a:accent6>
      <a:hlink>
        <a:srgbClr val="4D62EF"/>
      </a:hlink>
      <a:folHlink>
        <a:srgbClr val="FC4C00"/>
      </a:folHlink>
    </a:clrScheme>
    <a:fontScheme name="Custom 3">
      <a:majorFont>
        <a:latin typeface="Persian-kereshmeh"/>
        <a:ea typeface=""/>
        <a:cs typeface="B Tir"/>
      </a:majorFont>
      <a:minorFont>
        <a:latin typeface=""/>
        <a:ea typeface=""/>
        <a:cs typeface="B Tit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rnist-Presentation-Light_Win32_SW_v9" id="{521D77A3-0F08-4721-A2D8-7E1E479B7A1E}" vid="{6146C05B-E08F-4587-B33C-EE2B5183CF4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1010</Words>
  <Application>Microsoft Office PowerPoint</Application>
  <PresentationFormat>Widescreen</PresentationFormat>
  <Paragraphs>166</Paragraphs>
  <Slides>26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43" baseType="lpstr">
      <vt:lpstr>Gill Sans MT</vt:lpstr>
      <vt:lpstr>Vazir</vt:lpstr>
      <vt:lpstr>B Nazanin</vt:lpstr>
      <vt:lpstr>IranNastaliq</vt:lpstr>
      <vt:lpstr>Calibri</vt:lpstr>
      <vt:lpstr>Arial</vt:lpstr>
      <vt:lpstr>Times New Roman</vt:lpstr>
      <vt:lpstr>2  Nazanin</vt:lpstr>
      <vt:lpstr>2 elham</vt:lpstr>
      <vt:lpstr>Constantia</vt:lpstr>
      <vt:lpstr>2  Baran</vt:lpstr>
      <vt:lpstr>Avenir Next LT Pro</vt:lpstr>
      <vt:lpstr>B Titr</vt:lpstr>
      <vt:lpstr>Wingdings 2</vt:lpstr>
      <vt:lpstr>Shabnam</vt:lpstr>
      <vt:lpstr>Wingdings</vt:lpstr>
      <vt:lpstr>minimal-ppt-template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1</cp:revision>
  <dcterms:created xsi:type="dcterms:W3CDTF">2022-06-22T01:27:02Z</dcterms:created>
  <dcterms:modified xsi:type="dcterms:W3CDTF">2026-06-10T09:52:47Z</dcterms:modified>
</cp:coreProperties>
</file>