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6" r:id="rId1"/>
    <p:sldMasterId id="2147483915" r:id="rId2"/>
  </p:sldMasterIdLst>
  <p:notesMasterIdLst>
    <p:notesMasterId r:id="rId24"/>
  </p:notesMasterIdLst>
  <p:handoutMasterIdLst>
    <p:handoutMasterId r:id="rId25"/>
  </p:handoutMasterIdLst>
  <p:sldIdLst>
    <p:sldId id="539" r:id="rId3"/>
    <p:sldId id="497" r:id="rId4"/>
    <p:sldId id="498" r:id="rId5"/>
    <p:sldId id="499" r:id="rId6"/>
    <p:sldId id="526" r:id="rId7"/>
    <p:sldId id="500" r:id="rId8"/>
    <p:sldId id="501" r:id="rId9"/>
    <p:sldId id="515" r:id="rId10"/>
    <p:sldId id="532" r:id="rId11"/>
    <p:sldId id="537" r:id="rId12"/>
    <p:sldId id="522" r:id="rId13"/>
    <p:sldId id="525" r:id="rId14"/>
    <p:sldId id="516" r:id="rId15"/>
    <p:sldId id="529" r:id="rId16"/>
    <p:sldId id="538" r:id="rId17"/>
    <p:sldId id="534" r:id="rId18"/>
    <p:sldId id="535" r:id="rId19"/>
    <p:sldId id="528" r:id="rId20"/>
    <p:sldId id="502" r:id="rId21"/>
    <p:sldId id="518" r:id="rId22"/>
    <p:sldId id="520" r:id="rId23"/>
  </p:sldIdLst>
  <p:sldSz cx="9144000" cy="6858000" type="screen4x3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990033"/>
    <a:srgbClr val="DAEEF3"/>
    <a:srgbClr val="000000"/>
    <a:srgbClr val="00007A"/>
    <a:srgbClr val="B2B0D2"/>
    <a:srgbClr val="FF9933"/>
    <a:srgbClr val="000099"/>
    <a:srgbClr val="008000"/>
    <a:srgbClr val="7E0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7117" autoAdjust="0"/>
  </p:normalViewPr>
  <p:slideViewPr>
    <p:cSldViewPr>
      <p:cViewPr varScale="1">
        <p:scale>
          <a:sx n="72" d="100"/>
          <a:sy n="72" d="100"/>
        </p:scale>
        <p:origin x="145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25" d="100"/>
          <a:sy n="125" d="100"/>
        </p:scale>
        <p:origin x="-348" y="-72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679767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33" tIns="45866" rIns="91733" bIns="45866" numCol="1" anchor="t" anchorCtr="0" compatLnSpc="1">
            <a:prstTxWarp prst="textNoShape">
              <a:avLst/>
            </a:prstTxWarp>
          </a:bodyPr>
          <a:lstStyle>
            <a:lvl1pPr algn="r" defTabSz="917575">
              <a:defRPr sz="1200">
                <a:latin typeface="Arial" pitchFamily="34" charset="0"/>
                <a:cs typeface="B Nazanin" pitchFamily="2" charset="-78"/>
              </a:defRPr>
            </a:lvl1pPr>
          </a:lstStyle>
          <a:p>
            <a:pPr>
              <a:defRPr/>
            </a:pPr>
            <a:r>
              <a:rPr lang="ar-SA"/>
              <a:t>کارگاه آموزشی مدیریت مراکز رشد: فرایندها و شیوه های اجرایی از پذیرش تا خروج واحد های فناور- </a:t>
            </a:r>
            <a:r>
              <a:rPr lang="fa-IR"/>
              <a:t>فروردین</a:t>
            </a:r>
            <a:r>
              <a:rPr lang="ar-SA"/>
              <a:t> ماه</a:t>
            </a:r>
            <a:r>
              <a:rPr lang="fa-IR"/>
              <a:t> 1388</a:t>
            </a:r>
            <a:endParaRPr lang="en-US"/>
          </a:p>
        </p:txBody>
      </p:sp>
      <p:sp>
        <p:nvSpPr>
          <p:cNvPr id="4782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51275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33" tIns="45866" rIns="91733" bIns="45866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>
                <a:latin typeface="Arial" pitchFamily="34" charset="0"/>
                <a:cs typeface="B Nazanin" pitchFamily="2" charset="-78"/>
              </a:defRPr>
            </a:lvl1pPr>
          </a:lstStyle>
          <a:p>
            <a:pPr>
              <a:defRPr/>
            </a:pPr>
            <a:r>
              <a:rPr lang="fa-IR"/>
              <a:t>شهرک علمی و تحقیقاتی اصفهان</a:t>
            </a:r>
            <a:endParaRPr lang="en-US"/>
          </a:p>
        </p:txBody>
      </p:sp>
      <p:sp>
        <p:nvSpPr>
          <p:cNvPr id="4782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33" tIns="45866" rIns="91733" bIns="45866" numCol="1" anchor="b" anchorCtr="0" compatLnSpc="1">
            <a:prstTxWarp prst="textNoShape">
              <a:avLst/>
            </a:prstTxWarp>
          </a:bodyPr>
          <a:lstStyle>
            <a:lvl1pPr algn="l" defTabSz="917575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B3E7C34-D572-4DD8-AE67-3E0394F898E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857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t" anchorCtr="0" compatLnSpc="1">
            <a:prstTxWarp prst="textNoShape">
              <a:avLst/>
            </a:prstTxWarp>
          </a:bodyPr>
          <a:lstStyle>
            <a:lvl1pPr algn="l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b" anchorCtr="0" compatLnSpc="1">
            <a:prstTxWarp prst="textNoShape">
              <a:avLst/>
            </a:prstTxWarp>
          </a:bodyPr>
          <a:lstStyle>
            <a:lvl1pPr algn="l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537A90-3E87-481F-B012-6829A6767FF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049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30FE99-4D35-42BF-B1A3-1A76DCEB0F36}" type="slidenum">
              <a:rPr lang="ar-SA" smtClean="0"/>
              <a:pPr/>
              <a:t>2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634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1D4346-8AEF-4ED8-83D2-D9FD65D4E1CE}" type="slidenum">
              <a:rPr lang="ar-SA" smtClean="0"/>
              <a:pPr/>
              <a:t>3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464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1B6203-6410-4E4D-8794-EE168720372C}" type="slidenum">
              <a:rPr lang="ar-SA" smtClean="0"/>
              <a:pPr/>
              <a:t>4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209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1D4346-8AEF-4ED8-83D2-D9FD65D4E1CE}" type="slidenum">
              <a:rPr lang="ar-SA" smtClean="0"/>
              <a:pPr/>
              <a:t>5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25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1E2CFF-973D-4E88-B6DB-182BEE4A9811}" type="slidenum">
              <a:rPr lang="ar-SA" smtClean="0"/>
              <a:pPr/>
              <a:t>6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980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1C9206-7D5D-4443-BDCC-D4C9160A0C17}" type="slidenum">
              <a:rPr lang="ar-SA" smtClean="0"/>
              <a:pPr/>
              <a:t>7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359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DF47C-1BEB-44B5-843F-745DB16DBEDF}" type="slidenum">
              <a:rPr lang="ar-SA" smtClean="0"/>
              <a:pPr/>
              <a:t>8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6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37A90-3E87-481F-B012-6829A6767FFD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6262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37A90-3E87-481F-B012-6829A6767FFD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5070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DF47C-1BEB-44B5-843F-745DB16DBEDF}" type="slidenum">
              <a:rPr lang="ar-SA" smtClean="0"/>
              <a:pPr/>
              <a:t>11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7349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3EF589-0254-4DFA-A7A8-70D0097FE25B}" type="slidenum">
              <a:rPr lang="ar-SA" smtClean="0"/>
              <a:pPr/>
              <a:t>12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2691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7AFC6C-1794-49CF-A4A3-EC81CF23F289}" type="slidenum">
              <a:rPr lang="ar-SA" smtClean="0"/>
              <a:pPr/>
              <a:t>13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131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14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9361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>
                <a:solidFill>
                  <a:srgbClr val="000000"/>
                </a:solidFill>
              </a:rPr>
              <a:pPr/>
              <a:t>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6539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16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7066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17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409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18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5804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716F2C-45EB-4D42-B4BD-10DD18F448D2}" type="slidenum">
              <a:rPr lang="ar-SA" smtClean="0"/>
              <a:pPr/>
              <a:t>19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1026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20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394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FD7D7C-CC8A-466A-85D9-FCDB5A20F7E4}" type="slidenum">
              <a:rPr lang="ar-SA" smtClean="0"/>
              <a:pPr/>
              <a:t>21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486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701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9411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98395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18742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11612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2567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31044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73187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75342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08836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38979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415663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3121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49991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927068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538645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666099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940759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21AB5-D3A7-0AEA-FD33-2062AD6E4C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41504-1182-9589-DEC8-5735D6977A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A8248-755A-43D6-A855-2E0F8ADD2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07A75-0B71-B58F-E267-69274E6EC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34963D-89DC-2BDE-D3C2-EB5B810B9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4272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6B39B-1030-ADBF-BEB9-953E2312D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63ED2-0B8D-D25D-21D7-806DE99DE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6F89AB-7841-223B-4817-0659C3D33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6DEF4-F2AE-77DB-40AF-61AD9A5FF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8A93A-1632-6ED6-C319-0642DBC81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4574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5D90E-0CDA-3712-01E6-2AA8A5C07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23D3C-0195-D8B7-3E08-08732AE21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7E312-497F-BC16-1C7F-A7F427A46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52987-54C0-4CB0-5017-B37097EC2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48294E-F3B7-D61E-0888-F48297316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6618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8E3E5-36A1-6C67-3499-D50C7B273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571D8-3483-90E1-30D2-A1ACC230C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E013AF-3BB4-ED49-38FF-E054234927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E1FAF8-39CE-DD66-F24A-8AB9B40E6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336114-4C24-0F98-4E85-E9475AB35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D7AABB-AAA3-7EB8-FFA5-1517D270E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6040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305C1-0DBA-5263-0DB7-AF436CFBE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E3E7D-388C-DB55-BC53-9DB2A8813F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E1D972-36F3-1881-1156-8BA74078AE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384DF5-63DB-B4D2-5A6F-EB9CD46453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943C29-A4E2-FECD-9666-345E71E1C9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E5457D-2000-38CA-56C8-77AEE2ABC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38C435-E2B9-E824-030C-82D51CC7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5C0067-55EA-394B-3A26-478D9E9AB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9616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6DE3F-AD08-B259-31A1-B3127D8D2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50B6AA-81B5-A407-268A-6D067DD9B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1EF9F0-0F5E-E1AB-76FF-84F5A8A51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B259DA-1C77-CEA3-12CF-BC33C6490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013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36F277-7B22-C733-DFB8-77F777B5A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E2F184-33FA-4C86-BB23-B837B864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1252A7-A89F-8297-68BF-F182F3DB9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1380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0FA6-FC66-C280-3376-DC19B2929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109EC-86AC-F509-3BBC-738556C82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80FB3-55DE-59DE-B531-1F80B596E2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E2B4FC-519E-C4F7-CE15-668B8D21C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018AF-46CD-6F6E-71E1-D56091E08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E1F1D-8F08-9F92-4859-A59C97403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4780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BF9EE-89DC-2932-B3D3-73D24AD1F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F42A43-B2A1-76BE-C06A-F38BD72979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4B2E59-E9E5-C234-1888-5EEAC8F1E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573245-0E2A-7FE0-32A8-97E591E0A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D3356B-2978-4551-743F-178FC6EB9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63266F-F1B1-611A-FDFF-5EA25B1F4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961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AB540-67F3-D0AE-889B-BD86374E9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02A583-76DD-CA86-98F8-33A6559A19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8EB3E-77B3-DD6A-C1B2-683A759BF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250E32-D389-F0BF-537A-3E02E8ADC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91F3A5-C645-23D3-7B12-B307503D9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7355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0E63A7-6361-5103-705A-8625046E19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041166-912D-0844-0C09-2AC02A3B9E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738B8-093D-82CD-64F7-A5777FA93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D21B7-3D4E-FBFA-9DF5-77D5A1CB7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164D7-D0D1-C0CE-58F4-65834C2B2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59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B85797-BA84-31F7-4CD6-559461FC6F15}"/>
              </a:ext>
            </a:extLst>
          </p:cNvPr>
          <p:cNvSpPr txBox="1"/>
          <p:nvPr userDrawn="1"/>
        </p:nvSpPr>
        <p:spPr>
          <a:xfrm>
            <a:off x="7858148" y="6286520"/>
            <a:ext cx="114300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AA93EC-BEFB-4314-8976-EDEA0C8B67FB}" type="slidenum">
              <a:rPr lang="ar-SA" sz="1600" b="1" kern="120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pPr marL="0" marR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600" b="1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t> </a:t>
            </a:r>
            <a:r>
              <a:rPr lang="fa-IR" sz="1600" b="1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t>از </a:t>
            </a:r>
            <a:fld id="{F2AA93EC-BEFB-4314-8976-EDEA0C8B67FB}" type="slidenum">
              <a:rPr lang="ar-SA" sz="1600" b="1" kern="120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pPr/>
              <a:t>‹#›</a:t>
            </a:fld>
            <a:r>
              <a:rPr lang="fa-IR" sz="1600" b="1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5852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  <p:sldLayoutId id="2147483909" r:id="rId13"/>
    <p:sldLayoutId id="2147483910" r:id="rId14"/>
    <p:sldLayoutId id="2147483911" r:id="rId15"/>
    <p:sldLayoutId id="2147483912" r:id="rId16"/>
    <p:sldLayoutId id="2147483913" r:id="rId17"/>
    <p:sldLayoutId id="2147483914" r:id="rId18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85352A-48E5-FCBB-4F5E-7F7318CE1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B43F95-89F8-BF4F-5A15-77D695454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1B9933-D9ED-0C13-5E71-B715F34531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92783-96C9-C7C7-F15D-6939A3A7EE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648A4-B196-1EB9-ADBB-1EC588D2FE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083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809" y="105544"/>
            <a:ext cx="1264663" cy="731168"/>
          </a:xfrm>
        </p:spPr>
        <p:txBody>
          <a:bodyPr/>
          <a:lstStyle/>
          <a:p>
            <a:pPr algn="r" defTabSz="914400" rtl="0">
              <a:lnSpc>
                <a:spcPct val="90000"/>
              </a:lnSpc>
            </a:pPr>
            <a:r>
              <a:rPr lang="fa-IR" sz="3200" b="1" cap="all" dirty="0">
                <a:solidFill>
                  <a:srgbClr val="C00000"/>
                </a:solidFill>
                <a:latin typeface="IranNastaliq" pitchFamily="18" charset="0"/>
                <a:cs typeface="B Titr" panose="00000700000000000000" pitchFamily="2" charset="-78"/>
              </a:rPr>
              <a:t>نکات: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548680"/>
            <a:ext cx="8496944" cy="5976664"/>
          </a:xfrm>
        </p:spPr>
        <p:txBody>
          <a:bodyPr>
            <a:noAutofit/>
          </a:bodyPr>
          <a:lstStyle/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جهت معرفی شرکت خلاق و نوآور لازم است تمامی اطلاعات این فایل را ارائه و چنانچه اطلاعات تكميلي ديگري داريد اضافه نمایید.</a:t>
            </a:r>
          </a:p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صفحات به اين صورت (4 از 20) شماره بندي شود.</a:t>
            </a:r>
          </a:p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زمان ارائه 20 دقیقه می باشد </a:t>
            </a:r>
            <a:r>
              <a:rPr lang="fa-IR" sz="2600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(4 دقیقه معرفی ترکیب نیروی انسانی و رزومه، 8 دقیقه ویژگی‌های نوآورانه ایده، 8 دقیقه سابقه فعالیت‌های اقتصادی)</a:t>
            </a:r>
          </a:p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فايل تهيه شده را حتما روز قبل از برگزاري جلسه به آدرس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 </a:t>
            </a:r>
            <a:r>
              <a:rPr lang="fa-IR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  </a:t>
            </a:r>
            <a:r>
              <a:rPr lang="en-US" sz="2400" b="1" dirty="0">
                <a:solidFill>
                  <a:srgbClr val="C00000"/>
                </a:solidFill>
                <a:latin typeface="2  Nazanin"/>
                <a:cs typeface="+mj-cs"/>
              </a:rPr>
              <a:t>paziresh@istt.ir </a:t>
            </a:r>
            <a:r>
              <a:rPr lang="fa-IR" sz="2400" b="1" dirty="0">
                <a:solidFill>
                  <a:srgbClr val="C00000"/>
                </a:solidFill>
                <a:latin typeface="2  Nazanin"/>
                <a:cs typeface="+mj-cs"/>
              </a:rPr>
              <a:t> </a:t>
            </a:r>
            <a:r>
              <a:rPr lang="fa-IR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ايميل يا روي سامانه بارگذاري  فرماييد. </a:t>
            </a:r>
            <a:endParaRPr lang="fa-IR" sz="2400" dirty="0">
              <a:solidFill>
                <a:srgbClr val="C00000"/>
              </a:solidFill>
            </a:endParaRP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99DDB350-DF3B-A36D-B74A-0256E5E8BD5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218"/>
            </a:avLst>
          </a:prstGeom>
          <a:solidFill>
            <a:srgbClr val="990000"/>
          </a:solidFill>
          <a:ln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665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5124" name="Rectangle 7"/>
          <p:cNvSpPr>
            <a:spLocks noChangeArrowheads="1"/>
          </p:cNvSpPr>
          <p:nvPr/>
        </p:nvSpPr>
        <p:spPr bwMode="auto">
          <a:xfrm>
            <a:off x="611560" y="1268760"/>
            <a:ext cx="8136904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نام شرکت خلاق و نوآور (نام کامل تجاری)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تاریخ و محل 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محل ثبت</a:t>
            </a:r>
          </a:p>
          <a:p>
            <a:pPr algn="ctr">
              <a:spcBef>
                <a:spcPct val="50000"/>
              </a:spcBef>
            </a:pPr>
            <a:endParaRPr lang="fa-IR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زمینه اصلی فعالیت مطابق اساسنامه شرکت: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  <a:p>
            <a:pPr algn="ctr">
              <a:spcBef>
                <a:spcPct val="50000"/>
              </a:spcBef>
            </a:pPr>
            <a:endParaRPr lang="fa-IR" sz="2800" b="1" dirty="0">
              <a:solidFill>
                <a:schemeClr val="accent1">
                  <a:lumMod val="75000"/>
                </a:schemeClr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graphicFrame>
        <p:nvGraphicFramePr>
          <p:cNvPr id="7" name="Group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487138"/>
              </p:ext>
            </p:extLst>
          </p:nvPr>
        </p:nvGraphicFramePr>
        <p:xfrm>
          <a:off x="395536" y="2276872"/>
          <a:ext cx="8215866" cy="2234476"/>
        </p:xfrm>
        <a:graphic>
          <a:graphicData uri="http://schemas.openxmlformats.org/drawingml/2006/table">
            <a:tbl>
              <a:tblPr rtl="1"/>
              <a:tblGrid>
                <a:gridCol w="15590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45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98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98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24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3018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8628"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نام و 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  <a:p>
                      <a:pPr marL="8255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نام خانوادگی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مدرک تحصيلي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سمت در شرکت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درصد سهام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نوع همکاری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تمام وقت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پاره وقت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156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920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0920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195" name="Rectangle 9"/>
          <p:cNvSpPr>
            <a:spLocks noChangeArrowheads="1"/>
          </p:cNvSpPr>
          <p:nvPr/>
        </p:nvSpPr>
        <p:spPr bwMode="auto">
          <a:xfrm>
            <a:off x="971600" y="476672"/>
            <a:ext cx="87153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اعضای هیات مدیره، سهامداران اصلی و میزان سهام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3" name="Rectangle 9"/>
          <p:cNvSpPr>
            <a:spLocks noChangeArrowheads="1"/>
          </p:cNvSpPr>
          <p:nvPr/>
        </p:nvSpPr>
        <p:spPr bwMode="auto">
          <a:xfrm>
            <a:off x="2916238" y="242247"/>
            <a:ext cx="66247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تركيب نيروي انساني شركت خلاق و نوآور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401D298-8A3F-8B02-E6FE-1AA1B94B9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532631"/>
              </p:ext>
            </p:extLst>
          </p:nvPr>
        </p:nvGraphicFramePr>
        <p:xfrm>
          <a:off x="539552" y="1556792"/>
          <a:ext cx="7776861" cy="3312368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2403932">
                  <a:extLst>
                    <a:ext uri="{9D8B030D-6E8A-4147-A177-3AD203B41FA5}">
                      <a16:colId xmlns:a16="http://schemas.microsoft.com/office/drawing/2014/main" val="207821910"/>
                    </a:ext>
                  </a:extLst>
                </a:gridCol>
                <a:gridCol w="970059">
                  <a:extLst>
                    <a:ext uri="{9D8B030D-6E8A-4147-A177-3AD203B41FA5}">
                      <a16:colId xmlns:a16="http://schemas.microsoft.com/office/drawing/2014/main" val="3787407147"/>
                    </a:ext>
                  </a:extLst>
                </a:gridCol>
                <a:gridCol w="1100235">
                  <a:extLst>
                    <a:ext uri="{9D8B030D-6E8A-4147-A177-3AD203B41FA5}">
                      <a16:colId xmlns:a16="http://schemas.microsoft.com/office/drawing/2014/main" val="2181171070"/>
                    </a:ext>
                  </a:extLst>
                </a:gridCol>
                <a:gridCol w="1100235">
                  <a:extLst>
                    <a:ext uri="{9D8B030D-6E8A-4147-A177-3AD203B41FA5}">
                      <a16:colId xmlns:a16="http://schemas.microsoft.com/office/drawing/2014/main" val="908852587"/>
                    </a:ext>
                  </a:extLst>
                </a:gridCol>
                <a:gridCol w="2202400">
                  <a:extLst>
                    <a:ext uri="{9D8B030D-6E8A-4147-A177-3AD203B41FA5}">
                      <a16:colId xmlns:a16="http://schemas.microsoft.com/office/drawing/2014/main" val="3419470412"/>
                    </a:ext>
                  </a:extLst>
                </a:gridCol>
              </a:tblGrid>
              <a:tr h="433181"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مدرک تحصیلی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نوع همکاري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متوسط سابقه کار سالانه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733886"/>
                  </a:ext>
                </a:extLst>
              </a:tr>
              <a:tr h="3117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تمام وقت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پاره وقت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بیمه‌شده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106942"/>
                  </a:ext>
                </a:extLst>
              </a:tr>
              <a:tr h="845214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دکترا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0085666"/>
                  </a:ext>
                </a:extLst>
              </a:tr>
              <a:tr h="877048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کارشناسی ارشد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476739"/>
                  </a:ext>
                </a:extLst>
              </a:tr>
              <a:tr h="845214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کارشناسی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138419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6195" name="Rectangle 9"/>
          <p:cNvSpPr>
            <a:spLocks noChangeArrowheads="1"/>
          </p:cNvSpPr>
          <p:nvPr/>
        </p:nvSpPr>
        <p:spPr bwMode="auto">
          <a:xfrm>
            <a:off x="1907704" y="260648"/>
            <a:ext cx="77403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نيروهاي متخصص واحد متقاضي استقرار در پارك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9B5673C-EBFC-834F-7456-7065EC980F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830915"/>
              </p:ext>
            </p:extLst>
          </p:nvPr>
        </p:nvGraphicFramePr>
        <p:xfrm>
          <a:off x="574485" y="1607630"/>
          <a:ext cx="8209472" cy="4557676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878370">
                  <a:extLst>
                    <a:ext uri="{9D8B030D-6E8A-4147-A177-3AD203B41FA5}">
                      <a16:colId xmlns:a16="http://schemas.microsoft.com/office/drawing/2014/main" val="1138600771"/>
                    </a:ext>
                  </a:extLst>
                </a:gridCol>
                <a:gridCol w="1606752">
                  <a:extLst>
                    <a:ext uri="{9D8B030D-6E8A-4147-A177-3AD203B41FA5}">
                      <a16:colId xmlns:a16="http://schemas.microsoft.com/office/drawing/2014/main" val="4118491813"/>
                    </a:ext>
                  </a:extLst>
                </a:gridCol>
                <a:gridCol w="1577115">
                  <a:extLst>
                    <a:ext uri="{9D8B030D-6E8A-4147-A177-3AD203B41FA5}">
                      <a16:colId xmlns:a16="http://schemas.microsoft.com/office/drawing/2014/main" val="1735578415"/>
                    </a:ext>
                  </a:extLst>
                </a:gridCol>
                <a:gridCol w="1918406">
                  <a:extLst>
                    <a:ext uri="{9D8B030D-6E8A-4147-A177-3AD203B41FA5}">
                      <a16:colId xmlns:a16="http://schemas.microsoft.com/office/drawing/2014/main" val="2115310611"/>
                    </a:ext>
                  </a:extLst>
                </a:gridCol>
                <a:gridCol w="595459">
                  <a:extLst>
                    <a:ext uri="{9D8B030D-6E8A-4147-A177-3AD203B41FA5}">
                      <a16:colId xmlns:a16="http://schemas.microsoft.com/office/drawing/2014/main" val="3550532468"/>
                    </a:ext>
                  </a:extLst>
                </a:gridCol>
                <a:gridCol w="878370">
                  <a:extLst>
                    <a:ext uri="{9D8B030D-6E8A-4147-A177-3AD203B41FA5}">
                      <a16:colId xmlns:a16="http://schemas.microsoft.com/office/drawing/2014/main" val="1389819874"/>
                    </a:ext>
                  </a:extLst>
                </a:gridCol>
                <a:gridCol w="755000">
                  <a:extLst>
                    <a:ext uri="{9D8B030D-6E8A-4147-A177-3AD203B41FA5}">
                      <a16:colId xmlns:a16="http://schemas.microsoft.com/office/drawing/2014/main" val="2877967245"/>
                    </a:ext>
                  </a:extLst>
                </a:gridCol>
              </a:tblGrid>
              <a:tr h="440117"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رديف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نام و نام‌خانوادگی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مدرک تحصيلي/ زمينة تخصصي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سمت در شرکت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میزان سابقه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نوع همکاري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964914"/>
                  </a:ext>
                </a:extLst>
              </a:tr>
              <a:tr h="4931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تمام وقت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پاره وقت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073673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3043621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3262603"/>
                  </a:ext>
                </a:extLst>
              </a:tr>
              <a:tr h="396874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0956867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6764850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2227571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0445583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8216304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0025259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24057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088232" y="404664"/>
            <a:ext cx="75243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خدمات/محصولات خلاقانه و نوآورانه شرکت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3943350" y="1899209"/>
            <a:ext cx="45720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dirty="0">
                <a:solidFill>
                  <a:srgbClr val="000000"/>
                </a:solidFill>
                <a:latin typeface="Gill Sans MT" pitchFamily="34" charset="0"/>
                <a:ea typeface="2  Nazanin"/>
                <a:cs typeface="B Nazanin" pitchFamily="2" charset="-78"/>
              </a:rPr>
              <a:t>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dirty="0">
                <a:solidFill>
                  <a:srgbClr val="000000"/>
                </a:solidFill>
                <a:latin typeface="Gill Sans MT" pitchFamily="34" charset="0"/>
                <a:ea typeface="2  Nazanin"/>
                <a:cs typeface="B Nazanin" pitchFamily="2" charset="-78"/>
              </a:rPr>
              <a:t>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dirty="0">
                <a:solidFill>
                  <a:srgbClr val="000000"/>
                </a:solidFill>
                <a:latin typeface="Gill Sans MT" pitchFamily="34" charset="0"/>
                <a:ea typeface="2  Nazanin"/>
                <a:cs typeface="B Nazanin" pitchFamily="2" charset="-78"/>
              </a:rPr>
              <a:t>.........................</a:t>
            </a:r>
            <a:endParaRPr lang="en-US" sz="3200" dirty="0">
              <a:solidFill>
                <a:srgbClr val="000000"/>
              </a:solidFill>
              <a:latin typeface="Gill Sans MT" pitchFamily="34" charset="0"/>
              <a:ea typeface="2  Nazanin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339752" y="428858"/>
            <a:ext cx="6624736" cy="1343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خلاقیت، نوآوری و یا محصول اصلی</a:t>
            </a:r>
          </a:p>
          <a:p>
            <a:pPr>
              <a:defRPr/>
            </a:pPr>
            <a:endParaRPr lang="fa-IR" sz="2000" b="1" baseline="-25000" dirty="0">
              <a:latin typeface="Gill Sans MT"/>
              <a:cs typeface="B Nazanin" pitchFamily="2" charset="-78"/>
            </a:endParaRPr>
          </a:p>
          <a:p>
            <a:pPr algn="r" rtl="1">
              <a:defRPr/>
            </a:pPr>
            <a:r>
              <a:rPr lang="fa-IR" sz="2000" b="1" dirty="0">
                <a:solidFill>
                  <a:srgbClr val="FF0000"/>
                </a:solidFill>
                <a:latin typeface="Gill Sans MT"/>
                <a:cs typeface="B Nazanin" pitchFamily="2" charset="-78"/>
              </a:rPr>
              <a:t>(در صورتي كه توضيحات بيشتري لازم است اسلايدهای بیشتری اضافه  نمایید و درصورت امکان تصویر محصول اضافه شود.)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24798" y="2282532"/>
            <a:ext cx="4572000" cy="22929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3200" dirty="0">
                <a:solidFill>
                  <a:prstClr val="black"/>
                </a:solidFill>
                <a:latin typeface="Gill Sans MT"/>
                <a:ea typeface="2  Nazanin"/>
                <a:cs typeface="+mn-cs"/>
              </a:rPr>
              <a:t>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3200" dirty="0">
                <a:solidFill>
                  <a:prstClr val="black"/>
                </a:solidFill>
                <a:latin typeface="Gill Sans MT"/>
                <a:ea typeface="2  Nazanin"/>
                <a:cs typeface="+mn-cs"/>
              </a:rPr>
              <a:t>.......................</a:t>
            </a:r>
          </a:p>
          <a:p>
            <a:pPr marL="365125" indent="-282575" algn="r">
              <a:spcBef>
                <a:spcPts val="600"/>
              </a:spcBef>
              <a:buClr>
                <a:srgbClr val="3891A7"/>
              </a:buClr>
              <a:buSzPct val="80000"/>
              <a:defRPr/>
            </a:pPr>
            <a:endParaRPr lang="fa-IR" sz="3200" dirty="0">
              <a:solidFill>
                <a:prstClr val="black"/>
              </a:solidFill>
              <a:latin typeface="Gill Sans MT"/>
              <a:ea typeface="2  Nazanin"/>
              <a:cs typeface="+mn-cs"/>
            </a:endParaRPr>
          </a:p>
          <a:p>
            <a:pPr marL="365125" indent="-282575" algn="r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3200" dirty="0">
              <a:solidFill>
                <a:prstClr val="black"/>
              </a:solidFill>
              <a:latin typeface="Gill Sans MT"/>
              <a:ea typeface="2  Nazanin"/>
              <a:cs typeface="+mn-cs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267744" y="332656"/>
            <a:ext cx="72380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مشتريان فعلي و مشتريان احتمالي جديد</a:t>
            </a:r>
          </a:p>
        </p:txBody>
      </p:sp>
      <p:sp>
        <p:nvSpPr>
          <p:cNvPr id="5" name="Rectangle 4"/>
          <p:cNvSpPr/>
          <p:nvPr/>
        </p:nvSpPr>
        <p:spPr>
          <a:xfrm>
            <a:off x="1763688" y="1700808"/>
            <a:ext cx="6802462" cy="239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  <a:r>
              <a:rPr lang="fa-I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/>
                <a:ea typeface="2  Nazanin"/>
                <a:cs typeface="B Nazanin" pitchFamily="2" charset="-78"/>
              </a:rPr>
              <a:t> </a:t>
            </a:r>
            <a:endParaRPr lang="fa-IR" sz="2800" b="1" dirty="0">
              <a:solidFill>
                <a:prstClr val="black"/>
              </a:solidFill>
              <a:latin typeface="Gill Sans MT"/>
              <a:cs typeface="+mn-cs"/>
            </a:endParaRP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2987824" y="332656"/>
            <a:ext cx="731001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معرفي محصولات صادراتي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EEBACFA-5E15-3691-B517-04978C9595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569000"/>
              </p:ext>
            </p:extLst>
          </p:nvPr>
        </p:nvGraphicFramePr>
        <p:xfrm>
          <a:off x="755576" y="1628800"/>
          <a:ext cx="7848871" cy="3744416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3208196">
                  <a:extLst>
                    <a:ext uri="{9D8B030D-6E8A-4147-A177-3AD203B41FA5}">
                      <a16:colId xmlns:a16="http://schemas.microsoft.com/office/drawing/2014/main" val="3253220124"/>
                    </a:ext>
                  </a:extLst>
                </a:gridCol>
                <a:gridCol w="1597670">
                  <a:extLst>
                    <a:ext uri="{9D8B030D-6E8A-4147-A177-3AD203B41FA5}">
                      <a16:colId xmlns:a16="http://schemas.microsoft.com/office/drawing/2014/main" val="348724184"/>
                    </a:ext>
                  </a:extLst>
                </a:gridCol>
                <a:gridCol w="3043005">
                  <a:extLst>
                    <a:ext uri="{9D8B030D-6E8A-4147-A177-3AD203B41FA5}">
                      <a16:colId xmlns:a16="http://schemas.microsoft.com/office/drawing/2014/main" val="208454612"/>
                    </a:ext>
                  </a:extLst>
                </a:gridCol>
              </a:tblGrid>
              <a:tr h="653012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cs typeface="B Titr" panose="00000700000000000000" pitchFamily="2" charset="-78"/>
                        </a:rPr>
                        <a:t>نام محصول صادراتی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59552" marR="5955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  <a:cs typeface="B Titr" panose="00000700000000000000" pitchFamily="2" charset="-78"/>
                        </a:rPr>
                        <a:t>نام کشور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59552" marR="5955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  <a:cs typeface="B Titr" panose="00000700000000000000" pitchFamily="2" charset="-78"/>
                        </a:rPr>
                        <a:t>میزان فروش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59552" marR="5955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128843"/>
                  </a:ext>
                </a:extLst>
              </a:tr>
              <a:tr h="1030468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extLst>
                  <a:ext uri="{0D108BD9-81ED-4DB2-BD59-A6C34878D82A}">
                    <a16:rowId xmlns:a16="http://schemas.microsoft.com/office/drawing/2014/main" val="2592393399"/>
                  </a:ext>
                </a:extLst>
              </a:tr>
              <a:tr h="1030468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extLst>
                  <a:ext uri="{0D108BD9-81ED-4DB2-BD59-A6C34878D82A}">
                    <a16:rowId xmlns:a16="http://schemas.microsoft.com/office/drawing/2014/main" val="1944922430"/>
                  </a:ext>
                </a:extLst>
              </a:tr>
              <a:tr h="1030468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extLst>
                  <a:ext uri="{0D108BD9-81ED-4DB2-BD59-A6C34878D82A}">
                    <a16:rowId xmlns:a16="http://schemas.microsoft.com/office/drawing/2014/main" val="381855207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5536" y="260648"/>
            <a:ext cx="856895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میزان فروش:  ................</a:t>
            </a:r>
          </a:p>
          <a:p>
            <a:pPr algn="r" rtl="1"/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هزینه:  ................</a:t>
            </a:r>
          </a:p>
          <a:p>
            <a:pPr algn="r" rtl="1"/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پیش‌بینی میزان فروش سال آینده:  ................</a:t>
            </a:r>
          </a:p>
          <a:p>
            <a:pPr algn="just" rtl="1"/>
            <a:endParaRPr lang="fa-IR" sz="1800" b="1" dirty="0">
              <a:solidFill>
                <a:schemeClr val="bg2"/>
              </a:solidFill>
              <a:cs typeface="B Nazanin" panose="00000400000000000000" pitchFamily="2" charset="-78"/>
            </a:endParaRPr>
          </a:p>
          <a:p>
            <a:pPr algn="just" rtl="1"/>
            <a:r>
              <a:rPr lang="fa-IR" sz="1800" b="1" dirty="0">
                <a:solidFill>
                  <a:srgbClr val="FF0000"/>
                </a:solidFill>
                <a:cs typeface="B Nazanin" panose="00000400000000000000" pitchFamily="2" charset="-78"/>
              </a:rPr>
              <a:t>فروش: عبارت است از مجموع مبالغ حاصل از عملیات فروش کالا و خدمات در طی دوره سال مالی اخیر، که بر اساس واحد ریالی و بر مبنای میلیون تومان اعلام می‌شود. در صورت وجود مغایرت میان مقدار فروش اعلام شده در اظهارنامه مالیاتی و فروش ابراز شده در سامانه، مدارک مربوطه را بارگذاری کنید.</a:t>
            </a:r>
          </a:p>
          <a:p>
            <a:pPr algn="just" rtl="1"/>
            <a:endParaRPr lang="fa-IR" b="1" dirty="0">
              <a:solidFill>
                <a:srgbClr val="FF0000"/>
              </a:solidFill>
              <a:cs typeface="B Nazanin" panose="00000400000000000000" pitchFamily="2" charset="-78"/>
            </a:endParaRPr>
          </a:p>
          <a:p>
            <a:pPr algn="just" rtl="1"/>
            <a:endParaRPr lang="fa-IR" sz="1800" b="1" dirty="0">
              <a:solidFill>
                <a:srgbClr val="FF0000"/>
              </a:solidFill>
              <a:cs typeface="B Nazanin" panose="00000400000000000000" pitchFamily="2" charset="-78"/>
            </a:endParaRPr>
          </a:p>
          <a:p>
            <a:pPr algn="just" rtl="1"/>
            <a:r>
              <a:rPr lang="fa-IR" sz="1800" b="1" dirty="0">
                <a:solidFill>
                  <a:srgbClr val="FF0000"/>
                </a:solidFill>
                <a:cs typeface="B Nazanin" panose="00000400000000000000" pitchFamily="2" charset="-78"/>
              </a:rPr>
              <a:t>هزینه: عبارت است ازکلیه هزینه‌هایی که شرکت برای تحقق فروش اعلام شده متحمل شده است. هزینه شامل خرید کالا و خدمات، هزینه‌های دستمزد و هزینه‌های سربار مربوطه پس از کسر مقادیر برگشت از خرید و تخفیفات بر مبنای میلیون تومان است.</a:t>
            </a:r>
          </a:p>
          <a:p>
            <a:pPr algn="just" rtl="1"/>
            <a:endParaRPr lang="fa-IR" sz="1800" b="1" dirty="0">
              <a:solidFill>
                <a:srgbClr val="FF0000"/>
              </a:solidFill>
              <a:cs typeface="B Nazanin" panose="00000400000000000000" pitchFamily="2" charset="-78"/>
            </a:endParaRPr>
          </a:p>
          <a:p>
            <a:pPr algn="just" rtl="1"/>
            <a:endParaRPr lang="fa-IR" sz="1800" b="1" dirty="0">
              <a:solidFill>
                <a:srgbClr val="FF0000"/>
              </a:solidFill>
              <a:cs typeface="B Nazanin" panose="00000400000000000000" pitchFamily="2" charset="-78"/>
            </a:endParaRPr>
          </a:p>
          <a:p>
            <a:pPr algn="just" rtl="1"/>
            <a:r>
              <a:rPr lang="fa-IR" sz="1800" b="1" dirty="0">
                <a:solidFill>
                  <a:srgbClr val="FF0000"/>
                </a:solidFill>
                <a:cs typeface="B Nazanin" panose="00000400000000000000" pitchFamily="2" charset="-78"/>
              </a:rPr>
              <a:t>حجم قراردادهای منعقد شده در سال: عبارت است ازکلیه تفاهم‌نامه‌های مالی، قراردادها، توافق‌نامه‌های مالی که طی دوره‌ مالی مذکور به ثبت دبیرخانه شرکت رسیده است و یا از طرف کارفرمایان به شرکت ابلاغ شده است، که نمایانگر تعهدات شرکت در راستای درآمدزایی شرکت مربوطه می‌باشد.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267744" y="476672"/>
            <a:ext cx="781407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استراتژي بازاريابي محصول يا خدمات</a:t>
            </a:r>
          </a:p>
        </p:txBody>
      </p:sp>
      <p:sp>
        <p:nvSpPr>
          <p:cNvPr id="5" name="Rectangle 4"/>
          <p:cNvSpPr/>
          <p:nvPr/>
        </p:nvSpPr>
        <p:spPr>
          <a:xfrm>
            <a:off x="4499992" y="1458119"/>
            <a:ext cx="4208462" cy="2390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690789" y="404664"/>
            <a:ext cx="54532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رقبای داخلی و خارجی</a:t>
            </a:r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4788024" y="1382286"/>
            <a:ext cx="3743274" cy="204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5292080" y="548680"/>
            <a:ext cx="48245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مزاياي رقابتی</a:t>
            </a:r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4427984" y="1412776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627784" y="404664"/>
            <a:ext cx="68779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برنامه‌های عملياتي و سرمايه‌گذاري در پارك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578554" y="1124744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1619672" y="404664"/>
            <a:ext cx="7469410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برنامه‌‌های واحد تحقیق و توسعه در پارك</a:t>
            </a:r>
          </a:p>
          <a:p>
            <a:pPr algn="just" rtl="1">
              <a:lnSpc>
                <a:spcPct val="120000"/>
              </a:lnSpc>
              <a:defRPr/>
            </a:pPr>
            <a:r>
              <a:rPr lang="fa-IR" sz="2000" b="1" dirty="0">
                <a:solidFill>
                  <a:srgbClr val="FF0000"/>
                </a:solidFill>
                <a:latin typeface="Gill Sans MT"/>
                <a:ea typeface="2  Nazanin"/>
                <a:cs typeface="B Nazanin" pitchFamily="2" charset="-78"/>
              </a:rPr>
              <a:t>(برنامه، تیم و اعتبار درنظر گرفته شده برای این واحد)</a:t>
            </a:r>
            <a:endParaRPr lang="fa-IR" sz="1400" b="1" dirty="0">
              <a:solidFill>
                <a:srgbClr val="FF0000"/>
              </a:solidFill>
              <a:latin typeface="Gill Sans MT"/>
              <a:ea typeface="2  Nazanin"/>
              <a:cs typeface="B Nazanin" pitchFamily="2" charset="-78"/>
            </a:endParaRP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561921" y="1868488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030095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951573" y="404664"/>
            <a:ext cx="68779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فضاي مورد نياز 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2267744" y="1340768"/>
            <a:ext cx="6304106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latin typeface="Gill Sans MT" pitchFamily="34" charset="0"/>
                <a:cs typeface="B Nazanin" pitchFamily="2" charset="-78"/>
              </a:rPr>
              <a:t>استقرار در ساختمان چند مستاجره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endParaRPr lang="fa-IR" sz="2800" b="1" dirty="0">
              <a:latin typeface="Gill Sans MT" pitchFamily="34" charset="0"/>
              <a:cs typeface="B Nazanin" pitchFamily="2" charset="-78"/>
            </a:endParaRP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endParaRPr lang="fa-IR" sz="2800" b="1" dirty="0">
              <a:latin typeface="Gill Sans MT" pitchFamily="34" charset="0"/>
              <a:cs typeface="B Nazanin" pitchFamily="2" charset="-78"/>
            </a:endParaRP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endParaRPr lang="fa-IR" sz="2800" b="1" dirty="0">
              <a:latin typeface="Gill Sans MT" pitchFamily="34" charset="0"/>
              <a:cs typeface="B Nazanin" pitchFamily="2" charset="-78"/>
            </a:endParaRP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latin typeface="Gill Sans MT" pitchFamily="34" charset="0"/>
                <a:cs typeface="B Nazanin" pitchFamily="2" charset="-78"/>
              </a:rPr>
              <a:t>استقرار در اراضي پارك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4211960" y="404664"/>
            <a:ext cx="68779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امكانات موجود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572000" y="1772816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4067944" y="476672"/>
            <a:ext cx="69499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مجوزهاي اخذ شده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572000" y="2051844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4067944" y="475707"/>
            <a:ext cx="597666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برندهای شرکت خلاق و نوآور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2195736" y="2060848"/>
            <a:ext cx="6841083" cy="2300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endParaRPr lang="en-US" sz="32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453271" y="404664"/>
            <a:ext cx="68779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تفاهم نامه همکاری و قراردادها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788023" y="1772816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357996" y="2359761"/>
            <a:ext cx="442800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spcBef>
                <a:spcPct val="50000"/>
              </a:spcBef>
              <a:defRPr sz="2800" b="1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  <a:cs typeface="B Titr" panose="00000700000000000000" pitchFamily="2" charset="-78"/>
              </a:defRPr>
            </a:lvl1pPr>
          </a:lstStyle>
          <a:p>
            <a:r>
              <a:rPr lang="fa-IR" dirty="0">
                <a:solidFill>
                  <a:schemeClr val="accent1">
                    <a:lumMod val="50000"/>
                  </a:schemeClr>
                </a:solidFill>
              </a:rPr>
              <a:t>با تشکر</a:t>
            </a:r>
          </a:p>
          <a:p>
            <a:r>
              <a:rPr lang="fa-IR" dirty="0">
                <a:solidFill>
                  <a:schemeClr val="accent1">
                    <a:lumMod val="50000"/>
                  </a:schemeClr>
                </a:solidFill>
              </a:rPr>
              <a:t>شرکت خلاق و نوآور....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11285</TotalTime>
  <Words>622</Words>
  <Application>Microsoft Office PowerPoint</Application>
  <PresentationFormat>On-screen Show (4:3)</PresentationFormat>
  <Paragraphs>216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5" baseType="lpstr">
      <vt:lpstr>2  Nazanin</vt:lpstr>
      <vt:lpstr>Arial</vt:lpstr>
      <vt:lpstr>B Nazanin</vt:lpstr>
      <vt:lpstr>B Titr</vt:lpstr>
      <vt:lpstr>Calibri</vt:lpstr>
      <vt:lpstr>Calibri Light</vt:lpstr>
      <vt:lpstr>Gill Sans MT</vt:lpstr>
      <vt:lpstr>IranNastaliq</vt:lpstr>
      <vt:lpstr>Times New Roman</vt:lpstr>
      <vt:lpstr>Tw Cen MT</vt:lpstr>
      <vt:lpstr>Wingdings</vt:lpstr>
      <vt:lpstr>Wingdings 2</vt:lpstr>
      <vt:lpstr>Droplet</vt:lpstr>
      <vt:lpstr>Custom Design</vt:lpstr>
      <vt:lpstr>نکات: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ISTT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Arzyabi</dc:creator>
  <cp:lastModifiedBy>s v</cp:lastModifiedBy>
  <cp:revision>850</cp:revision>
  <dcterms:created xsi:type="dcterms:W3CDTF">2004-09-25T10:48:32Z</dcterms:created>
  <dcterms:modified xsi:type="dcterms:W3CDTF">2026-06-10T11:16:47Z</dcterms:modified>
</cp:coreProperties>
</file>